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7"/>
  </p:notesMasterIdLst>
  <p:sldIdLst>
    <p:sldId id="256" r:id="rId2"/>
    <p:sldId id="257" r:id="rId3"/>
    <p:sldId id="258" r:id="rId4"/>
    <p:sldId id="259" r:id="rId5"/>
    <p:sldId id="260" r:id="rId6"/>
    <p:sldId id="261" r:id="rId7"/>
    <p:sldId id="262" r:id="rId8"/>
    <p:sldId id="263" r:id="rId9"/>
    <p:sldId id="264" r:id="rId10"/>
    <p:sldId id="265" r:id="rId11"/>
    <p:sldId id="266" r:id="rId12"/>
    <p:sldId id="356" r:id="rId13"/>
    <p:sldId id="357"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5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62"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61" r:id="rId96"/>
    <p:sldId id="363" r:id="rId97"/>
    <p:sldId id="360" r:id="rId98"/>
    <p:sldId id="352" r:id="rId99"/>
    <p:sldId id="353" r:id="rId100"/>
    <p:sldId id="354" r:id="rId101"/>
    <p:sldId id="355" r:id="rId102"/>
    <p:sldId id="348" r:id="rId103"/>
    <p:sldId id="349" r:id="rId104"/>
    <p:sldId id="350" r:id="rId105"/>
    <p:sldId id="351" r:id="rId10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434" autoAdjust="0"/>
  </p:normalViewPr>
  <p:slideViewPr>
    <p:cSldViewPr snapToGrid="0" showGuides="1">
      <p:cViewPr varScale="1">
        <p:scale>
          <a:sx n="70" d="100"/>
          <a:sy n="70" d="100"/>
        </p:scale>
        <p:origin x="846" y="72"/>
      </p:cViewPr>
      <p:guideLst>
        <p:guide orient="horz" pos="2160"/>
        <p:guide pos="2880"/>
      </p:guideLst>
    </p:cSldViewPr>
  </p:slideViewPr>
  <p:notesTextViewPr>
    <p:cViewPr>
      <p:scale>
        <a:sx n="1" d="1"/>
        <a:sy n="1" d="1"/>
      </p:scale>
      <p:origin x="0" y="0"/>
    </p:cViewPr>
  </p:notesTextViewPr>
  <p:sorterViewPr>
    <p:cViewPr>
      <p:scale>
        <a:sx n="100" d="100"/>
        <a:sy n="100" d="100"/>
      </p:scale>
      <p:origin x="0" y="-1495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5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9.wmf"/><Relationship Id="rId1" Type="http://schemas.openxmlformats.org/officeDocument/2006/relationships/image" Target="../media/image68.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image" Target="../media/image72.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69.wmf"/><Relationship Id="rId1" Type="http://schemas.openxmlformats.org/officeDocument/2006/relationships/image" Target="../media/image68.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76.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79.wmf"/><Relationship Id="rId1" Type="http://schemas.openxmlformats.org/officeDocument/2006/relationships/image" Target="../media/image82.wmf"/><Relationship Id="rId4" Type="http://schemas.openxmlformats.org/officeDocument/2006/relationships/image" Target="../media/image84.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4.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79E8FD-A27D-4830-83E0-DB3ECF4773E7}" type="datetimeFigureOut">
              <a:rPr lang="en-GB" smtClean="0"/>
              <a:t>24/02/2017</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49064F-65A4-450E-B4DC-6FAB5FD9B3F5}" type="slidenum">
              <a:rPr lang="en-GB" smtClean="0"/>
              <a:t>‹#›</a:t>
            </a:fld>
            <a:endParaRPr lang="en-GB"/>
          </a:p>
        </p:txBody>
      </p:sp>
    </p:spTree>
    <p:extLst>
      <p:ext uri="{BB962C8B-B14F-4D97-AF65-F5344CB8AC3E}">
        <p14:creationId xmlns:p14="http://schemas.microsoft.com/office/powerpoint/2010/main" val="3509566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n.wikipedia.org/wiki/Chessboard"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en.wikipedia.org/wiki/Orders_of_magnitude_%28numbers%29#1012"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youtube.com/watch?v=e_VpyoAXpA8"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en.wikipedia.org/wiki/Raymond_Pearl#cite_note-7"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en.wikipedia.org/wiki/Tobacco_smoking" TargetMode="External"/><Relationship Id="rId5" Type="http://schemas.openxmlformats.org/officeDocument/2006/relationships/hyperlink" Target="http://en.wikipedia.org/wiki/Alcohol_consumption_and_health" TargetMode="External"/><Relationship Id="rId4" Type="http://schemas.openxmlformats.org/officeDocument/2006/relationships/hyperlink" Target="http://en.wikipedia.org/wiki/Alcoho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noTextEdit="1"/>
          </p:cNvSpPr>
          <p:nvPr>
            <p:ph type="sldImg"/>
          </p:nvPr>
        </p:nvSpPr>
        <p:spPr>
          <a:ln/>
        </p:spPr>
      </p:sp>
      <p:sp>
        <p:nvSpPr>
          <p:cNvPr id="112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smtClean="0"/>
              <a:t>According to legend, a courtier presented the Persian king with a beautiful, hand-made </a:t>
            </a:r>
            <a:r>
              <a:rPr lang="en-GB" altLang="en-US" smtClean="0">
                <a:hlinkClick r:id="rId3" tooltip="Chessboard"/>
              </a:rPr>
              <a:t>chessboard</a:t>
            </a:r>
            <a:r>
              <a:rPr lang="en-GB" altLang="en-US" smtClean="0"/>
              <a:t>. The king asked what he would like in return for his gift and the courtier surprised the king by asking for one grain of rice on the first square, two grains on the second, four grains on the third etc. The king readily agreed and asked for the rice to be brought. All went well at first, but the requirement for 2 </a:t>
            </a:r>
            <a:r>
              <a:rPr lang="en-GB" altLang="en-US" i="1" smtClean="0"/>
              <a:t>n</a:t>
            </a:r>
            <a:r>
              <a:rPr lang="en-GB" altLang="en-US" smtClean="0"/>
              <a:t> − 1 grains on the </a:t>
            </a:r>
            <a:r>
              <a:rPr lang="en-GB" altLang="en-US" i="1" smtClean="0"/>
              <a:t>n</a:t>
            </a:r>
            <a:r>
              <a:rPr lang="en-GB" altLang="en-US" smtClean="0"/>
              <a:t>th square demanded over a million grains on the 21st square, more than a million million (aka </a:t>
            </a:r>
            <a:r>
              <a:rPr lang="en-GB" altLang="en-US" smtClean="0">
                <a:hlinkClick r:id="rId4" tooltip="Orders of magnitude (numbers)"/>
              </a:rPr>
              <a:t>trillion</a:t>
            </a:r>
            <a:r>
              <a:rPr lang="en-GB" altLang="en-US" smtClean="0"/>
              <a:t>) on the 41st and there simply was not enough rice in the whole world for the final squares. </a:t>
            </a:r>
          </a:p>
        </p:txBody>
      </p:sp>
    </p:spTree>
    <p:extLst>
      <p:ext uri="{BB962C8B-B14F-4D97-AF65-F5344CB8AC3E}">
        <p14:creationId xmlns:p14="http://schemas.microsoft.com/office/powerpoint/2010/main" val="3326463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smtClean="0"/>
              <a:t>This claim still resonates today, see e.g. </a:t>
            </a:r>
            <a:r>
              <a:rPr lang="en-GB" altLang="en-US" dirty="0" smtClean="0">
                <a:hlinkClick r:id="rId3"/>
              </a:rPr>
              <a:t>Albert Bartlett’s view on human population growth</a:t>
            </a:r>
            <a:endParaRPr lang="en-GB" altLang="en-US" dirty="0" smtClean="0"/>
          </a:p>
          <a:p>
            <a:endParaRPr lang="en-GB" dirty="0"/>
          </a:p>
        </p:txBody>
      </p:sp>
      <p:sp>
        <p:nvSpPr>
          <p:cNvPr id="4" name="Slide Number Placeholder 3"/>
          <p:cNvSpPr>
            <a:spLocks noGrp="1"/>
          </p:cNvSpPr>
          <p:nvPr>
            <p:ph type="sldNum" sz="quarter" idx="10"/>
          </p:nvPr>
        </p:nvSpPr>
        <p:spPr/>
        <p:txBody>
          <a:bodyPr/>
          <a:lstStyle/>
          <a:p>
            <a:fld id="{0B49064F-65A4-450E-B4DC-6FAB5FD9B3F5}" type="slidenum">
              <a:rPr lang="en-GB" smtClean="0"/>
              <a:t>13</a:t>
            </a:fld>
            <a:endParaRPr lang="en-GB"/>
          </a:p>
        </p:txBody>
      </p:sp>
    </p:spTree>
    <p:extLst>
      <p:ext uri="{BB962C8B-B14F-4D97-AF65-F5344CB8AC3E}">
        <p14:creationId xmlns:p14="http://schemas.microsoft.com/office/powerpoint/2010/main" val="746419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smtClean="0"/>
              <a:t>http://ucsdnews.ucsd.edu/pressrelease/study_sheds_light_on_what_causes_cells_to_divide</a:t>
            </a:r>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881D4B8-8E91-4555-A81F-19B271ADE487}" type="slidenum">
              <a:rPr lang="en-GB" altLang="en-US" sz="1200"/>
              <a:pPr/>
              <a:t>14</a:t>
            </a:fld>
            <a:endParaRPr lang="en-GB" altLang="en-US" sz="1200"/>
          </a:p>
        </p:txBody>
      </p:sp>
    </p:spTree>
    <p:extLst>
      <p:ext uri="{BB962C8B-B14F-4D97-AF65-F5344CB8AC3E}">
        <p14:creationId xmlns:p14="http://schemas.microsoft.com/office/powerpoint/2010/main" val="1159565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smtClean="0"/>
              <a:t>Pearl: </a:t>
            </a:r>
            <a:r>
              <a:rPr lang="en-US" altLang="en-US" smtClean="0"/>
              <a:t>In 1926, his book, </a:t>
            </a:r>
            <a:r>
              <a:rPr lang="en-US" altLang="en-US" i="1" smtClean="0"/>
              <a:t>Alcohol and Longevity</a:t>
            </a:r>
            <a:r>
              <a:rPr lang="en-US" altLang="en-US" smtClean="0"/>
              <a:t>,</a:t>
            </a:r>
            <a:r>
              <a:rPr lang="en-US" altLang="en-US" baseline="30000" smtClean="0">
                <a:hlinkClick r:id="rId3"/>
              </a:rPr>
              <a:t>[7]</a:t>
            </a:r>
            <a:r>
              <a:rPr lang="en-US" altLang="en-US" smtClean="0"/>
              <a:t> demonstrated that drinking </a:t>
            </a:r>
            <a:r>
              <a:rPr lang="en-US" altLang="en-US" smtClean="0">
                <a:hlinkClick r:id="rId4" tooltip="Alcohol"/>
              </a:rPr>
              <a:t>alcohol</a:t>
            </a:r>
            <a:r>
              <a:rPr lang="en-US" altLang="en-US" smtClean="0"/>
              <a:t> in </a:t>
            </a:r>
            <a:r>
              <a:rPr lang="en-US" altLang="en-US" smtClean="0">
                <a:hlinkClick r:id="rId5" tooltip="Alcohol consumption and health"/>
              </a:rPr>
              <a:t>moderation</a:t>
            </a:r>
            <a:r>
              <a:rPr lang="en-US" altLang="en-US" smtClean="0"/>
              <a:t> is associated with greater longevity than either abstaining or drinking heavily. In 1938, his data and work demonstrated the negative health effects of </a:t>
            </a:r>
            <a:r>
              <a:rPr lang="en-US" altLang="en-US" smtClean="0">
                <a:hlinkClick r:id="rId6" tooltip="Tobacco smoking"/>
              </a:rPr>
              <a:t>smoking tobacco</a:t>
            </a:r>
            <a:r>
              <a:rPr lang="en-US" altLang="en-US" smtClean="0"/>
              <a:t>.</a:t>
            </a:r>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9B368F8-B198-4402-A902-30884762C277}" type="slidenum">
              <a:rPr lang="en-GB" altLang="en-US"/>
              <a:pPr>
                <a:spcBef>
                  <a:spcPct val="0"/>
                </a:spcBef>
              </a:pPr>
              <a:t>46</a:t>
            </a:fld>
            <a:endParaRPr lang="en-GB" altLang="en-US"/>
          </a:p>
        </p:txBody>
      </p:sp>
    </p:spTree>
    <p:extLst>
      <p:ext uri="{BB962C8B-B14F-4D97-AF65-F5344CB8AC3E}">
        <p14:creationId xmlns:p14="http://schemas.microsoft.com/office/powerpoint/2010/main" val="1466137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GB" altLang="en-US" smtClean="0"/>
              <a:t>studied in the summer of 1991 on the Åland islands. A total of 1737 butterflies were marked, of which 741 were recaptured later. Most butterflies were recaptured on the same meadow, but 46 individuals migrated to a nearby patch. </a:t>
            </a:r>
          </a:p>
          <a:p>
            <a:endParaRPr lang="en-GB" altLang="en-US" smtClean="0"/>
          </a:p>
        </p:txBody>
      </p:sp>
    </p:spTree>
    <p:extLst>
      <p:ext uri="{BB962C8B-B14F-4D97-AF65-F5344CB8AC3E}">
        <p14:creationId xmlns:p14="http://schemas.microsoft.com/office/powerpoint/2010/main" val="1680599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334E4DE-3565-4E5C-9EEC-C02340A75506}" type="datetimeFigureOut">
              <a:rPr lang="en-GB" smtClean="0"/>
              <a:t>24/02/2017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143852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334E4DE-3565-4E5C-9EEC-C02340A75506}" type="datetimeFigureOut">
              <a:rPr lang="en-GB" smtClean="0"/>
              <a:t>24/02/2017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4290983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334E4DE-3565-4E5C-9EEC-C02340A75506}" type="datetimeFigureOut">
              <a:rPr lang="en-GB" smtClean="0"/>
              <a:t>24/02/2017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10587131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4921D679-06E7-40B1-B1BF-BBC73C55CBAF}" type="slidenum">
              <a:rPr lang="en-GB" altLang="en-US"/>
              <a:pPr>
                <a:defRPr/>
              </a:pPr>
              <a:t>‹#›</a:t>
            </a:fld>
            <a:endParaRPr lang="en-GB" altLang="en-US"/>
          </a:p>
        </p:txBody>
      </p:sp>
    </p:spTree>
    <p:extLst>
      <p:ext uri="{BB962C8B-B14F-4D97-AF65-F5344CB8AC3E}">
        <p14:creationId xmlns:p14="http://schemas.microsoft.com/office/powerpoint/2010/main" val="12769461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3"/>
          <p:cNvSpPr>
            <a:spLocks noGrp="1"/>
          </p:cNvSpPr>
          <p:nvPr>
            <p:ph type="dt" sz="half" idx="10"/>
          </p:nvPr>
        </p:nvSpPr>
        <p:spPr/>
        <p:txBody>
          <a:bodyPr/>
          <a:lstStyle>
            <a:lvl1pPr>
              <a:defRPr/>
            </a:lvl1pPr>
          </a:lstStyle>
          <a:p>
            <a:pPr>
              <a:defRPr/>
            </a:pPr>
            <a:endParaRPr lang="en-GB"/>
          </a:p>
        </p:txBody>
      </p:sp>
      <p:sp>
        <p:nvSpPr>
          <p:cNvPr id="7" name="Footer Placeholder 4"/>
          <p:cNvSpPr>
            <a:spLocks noGrp="1"/>
          </p:cNvSpPr>
          <p:nvPr>
            <p:ph type="ftr" sz="quarter" idx="11"/>
          </p:nvPr>
        </p:nvSpPr>
        <p:spPr/>
        <p:txBody>
          <a:bodyPr/>
          <a:lstStyle>
            <a:lvl1pPr>
              <a:defRPr/>
            </a:lvl1pPr>
          </a:lstStyle>
          <a:p>
            <a:pPr>
              <a:defRPr/>
            </a:pPr>
            <a:endParaRPr lang="en-GB"/>
          </a:p>
        </p:txBody>
      </p:sp>
      <p:sp>
        <p:nvSpPr>
          <p:cNvPr id="8" name="Slide Number Placeholder 5"/>
          <p:cNvSpPr>
            <a:spLocks noGrp="1"/>
          </p:cNvSpPr>
          <p:nvPr>
            <p:ph type="sldNum" sz="quarter" idx="12"/>
          </p:nvPr>
        </p:nvSpPr>
        <p:spPr/>
        <p:txBody>
          <a:bodyPr/>
          <a:lstStyle>
            <a:lvl1pPr>
              <a:defRPr/>
            </a:lvl1pPr>
          </a:lstStyle>
          <a:p>
            <a:pPr>
              <a:defRPr/>
            </a:pPr>
            <a:fld id="{8FFE32DA-7E96-43C1-9166-F67BC96F0586}" type="slidenum">
              <a:rPr lang="en-GB" altLang="en-US"/>
              <a:pPr>
                <a:defRPr/>
              </a:pPr>
              <a:t>‹#›</a:t>
            </a:fld>
            <a:endParaRPr lang="en-GB" altLang="en-US"/>
          </a:p>
        </p:txBody>
      </p:sp>
    </p:spTree>
    <p:extLst>
      <p:ext uri="{BB962C8B-B14F-4D97-AF65-F5344CB8AC3E}">
        <p14:creationId xmlns:p14="http://schemas.microsoft.com/office/powerpoint/2010/main" val="4177539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4EE5D96C-0A35-4891-AEC2-011B782DB8EE}" type="slidenum">
              <a:rPr lang="en-GB" altLang="en-US"/>
              <a:pPr>
                <a:defRPr/>
              </a:pPr>
              <a:t>‹#›</a:t>
            </a:fld>
            <a:endParaRPr lang="en-GB" altLang="en-US"/>
          </a:p>
        </p:txBody>
      </p:sp>
    </p:spTree>
    <p:extLst>
      <p:ext uri="{BB962C8B-B14F-4D97-AF65-F5344CB8AC3E}">
        <p14:creationId xmlns:p14="http://schemas.microsoft.com/office/powerpoint/2010/main" val="3417242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334E4DE-3565-4E5C-9EEC-C02340A75506}" type="datetimeFigureOut">
              <a:rPr lang="en-GB" smtClean="0"/>
              <a:t>24/02/2017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2038300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34E4DE-3565-4E5C-9EEC-C02340A75506}" type="datetimeFigureOut">
              <a:rPr lang="en-GB" smtClean="0"/>
              <a:t>24/02/2017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1957726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334E4DE-3565-4E5C-9EEC-C02340A75506}" type="datetimeFigureOut">
              <a:rPr lang="en-GB" smtClean="0"/>
              <a:t>24/02/2017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3998797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334E4DE-3565-4E5C-9EEC-C02340A75506}" type="datetimeFigureOut">
              <a:rPr lang="en-GB" smtClean="0"/>
              <a:t>24/02/2017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1223449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334E4DE-3565-4E5C-9EEC-C02340A75506}" type="datetimeFigureOut">
              <a:rPr lang="en-GB" smtClean="0"/>
              <a:t>24/02/2017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447784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34E4DE-3565-4E5C-9EEC-C02340A75506}" type="datetimeFigureOut">
              <a:rPr lang="en-GB" smtClean="0"/>
              <a:t>24/02/2017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2711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34E4DE-3565-4E5C-9EEC-C02340A75506}" type="datetimeFigureOut">
              <a:rPr lang="en-GB" smtClean="0"/>
              <a:t>24/02/2017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1469973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34E4DE-3565-4E5C-9EEC-C02340A75506}" type="datetimeFigureOut">
              <a:rPr lang="en-GB" smtClean="0"/>
              <a:t>24/02/2017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5E79774-98EB-48E0-9F5A-B288DC94EE08}" type="slidenum">
              <a:rPr lang="en-GB" smtClean="0"/>
              <a:t>‹#›</a:t>
            </a:fld>
            <a:endParaRPr lang="en-GB"/>
          </a:p>
        </p:txBody>
      </p:sp>
    </p:spTree>
    <p:extLst>
      <p:ext uri="{BB962C8B-B14F-4D97-AF65-F5344CB8AC3E}">
        <p14:creationId xmlns:p14="http://schemas.microsoft.com/office/powerpoint/2010/main" val="1932572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34E4DE-3565-4E5C-9EEC-C02340A75506}" type="datetimeFigureOut">
              <a:rPr lang="en-GB" smtClean="0"/>
              <a:t>24/02/2017</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E79774-98EB-48E0-9F5A-B288DC94EE08}" type="slidenum">
              <a:rPr lang="en-GB" smtClean="0"/>
              <a:t>‹#›</a:t>
            </a:fld>
            <a:endParaRPr lang="en-GB"/>
          </a:p>
        </p:txBody>
      </p:sp>
    </p:spTree>
    <p:extLst>
      <p:ext uri="{BB962C8B-B14F-4D97-AF65-F5344CB8AC3E}">
        <p14:creationId xmlns:p14="http://schemas.microsoft.com/office/powerpoint/2010/main" val="4824309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102.emf"/><Relationship Id="rId5" Type="http://schemas.openxmlformats.org/officeDocument/2006/relationships/image" Target="../media/image101.emf"/><Relationship Id="rId4" Type="http://schemas.openxmlformats.org/officeDocument/2006/relationships/image" Target="../media/image100.w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image" Target="../media/image103.wmf"/></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105.wmf"/><Relationship Id="rId5" Type="http://schemas.openxmlformats.org/officeDocument/2006/relationships/oleObject" Target="../embeddings/oleObject66.bin"/><Relationship Id="rId4" Type="http://schemas.openxmlformats.org/officeDocument/2006/relationships/image" Target="../media/image104.wmf"/></Relationships>
</file>

<file path=ppt/slides/_rels/slide103.xml.rels><?xml version="1.0" encoding="UTF-8" standalone="yes"?>
<Relationships xmlns="http://schemas.openxmlformats.org/package/2006/relationships"><Relationship Id="rId8" Type="http://schemas.openxmlformats.org/officeDocument/2006/relationships/image" Target="../media/image106.wmf"/><Relationship Id="rId3" Type="http://schemas.openxmlformats.org/officeDocument/2006/relationships/oleObject" Target="../embeddings/oleObject67.bin"/><Relationship Id="rId7"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108.emf"/><Relationship Id="rId5" Type="http://schemas.openxmlformats.org/officeDocument/2006/relationships/image" Target="../media/image107.emf"/><Relationship Id="rId4" Type="http://schemas.openxmlformats.org/officeDocument/2006/relationships/image" Target="../media/image100.w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http://matheminutes.blogspot.co.uk/2012/02/killing-fibonaccis-rabbits.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oleObject" Target="../embeddings/oleObject2.bin"/><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oleObject" Target="../embeddings/oleObject4.bin"/><Relationship Id="rId7" Type="http://schemas.openxmlformats.org/officeDocument/2006/relationships/image" Target="../media/image12.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png"/><Relationship Id="rId5" Type="http://schemas.openxmlformats.org/officeDocument/2006/relationships/oleObject" Target="../embeddings/oleObject5.bin"/><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4.wmf"/></Relationships>
</file>

<file path=ppt/slides/_rels/slide21.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7.wmf"/><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19.wmf"/><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oleObject" Target="../embeddings/oleObject10.bin"/><Relationship Id="rId4" Type="http://schemas.openxmlformats.org/officeDocument/2006/relationships/image" Target="../media/image24.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25.wmf"/><Relationship Id="rId5" Type="http://schemas.openxmlformats.org/officeDocument/2006/relationships/oleObject" Target="../embeddings/oleObject12.bin"/><Relationship Id="rId4" Type="http://schemas.openxmlformats.org/officeDocument/2006/relationships/image" Target="../media/image24.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oleObject" Target="../embeddings/oleObject15.bin"/><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6.bin"/><Relationship Id="rId5" Type="http://schemas.openxmlformats.org/officeDocument/2006/relationships/image" Target="../media/image28.jpeg"/><Relationship Id="rId4" Type="http://schemas.openxmlformats.org/officeDocument/2006/relationships/image" Target="../media/image5.png"/><Relationship Id="rId9"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32.wmf"/><Relationship Id="rId5" Type="http://schemas.openxmlformats.org/officeDocument/2006/relationships/oleObject" Target="../embeddings/oleObject20.bin"/><Relationship Id="rId4" Type="http://schemas.openxmlformats.org/officeDocument/2006/relationships/image" Target="../media/image31.wmf"/></Relationships>
</file>

<file path=ppt/slides/_rels/slide3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38.wmf"/><Relationship Id="rId5" Type="http://schemas.openxmlformats.org/officeDocument/2006/relationships/oleObject" Target="../embeddings/oleObject23.bin"/><Relationship Id="rId4" Type="http://schemas.openxmlformats.org/officeDocument/2006/relationships/image" Target="../media/image37.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46.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7.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slideLayout" Target="../slideLayouts/slideLayout12.xml"/><Relationship Id="rId1" Type="http://schemas.openxmlformats.org/officeDocument/2006/relationships/vmlDrawing" Target="../drawings/vmlDrawing15.vml"/><Relationship Id="rId5" Type="http://schemas.openxmlformats.org/officeDocument/2006/relationships/image" Target="../media/image49.wmf"/><Relationship Id="rId4" Type="http://schemas.openxmlformats.org/officeDocument/2006/relationships/oleObject" Target="../embeddings/oleObject24.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51.wmf"/></Relationships>
</file>

<file path=ppt/slides/_rels/slide51.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13.xml"/><Relationship Id="rId1" Type="http://schemas.openxmlformats.org/officeDocument/2006/relationships/vmlDrawing" Target="../drawings/vmlDrawing17.vml"/><Relationship Id="rId6" Type="http://schemas.openxmlformats.org/officeDocument/2006/relationships/image" Target="../media/image54.wmf"/><Relationship Id="rId5" Type="http://schemas.openxmlformats.org/officeDocument/2006/relationships/oleObject" Target="../embeddings/oleObject27.bin"/><Relationship Id="rId4" Type="http://schemas.openxmlformats.org/officeDocument/2006/relationships/image" Target="../media/image53.wmf"/></Relationships>
</file>

<file path=ppt/slides/_rels/slide53.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slideLayout" Target="../slideLayouts/slideLayout12.xml"/><Relationship Id="rId1" Type="http://schemas.openxmlformats.org/officeDocument/2006/relationships/vmlDrawing" Target="../drawings/vmlDrawing18.vml"/><Relationship Id="rId6" Type="http://schemas.openxmlformats.org/officeDocument/2006/relationships/image" Target="../media/image57.wmf"/><Relationship Id="rId5" Type="http://schemas.openxmlformats.org/officeDocument/2006/relationships/oleObject" Target="../embeddings/oleObject30.bin"/><Relationship Id="rId4" Type="http://schemas.openxmlformats.org/officeDocument/2006/relationships/image" Target="../media/image56.wmf"/></Relationships>
</file>

<file path=ppt/slides/_rels/slide54.xml.rels><?xml version="1.0" encoding="UTF-8" standalone="yes"?>
<Relationships xmlns="http://schemas.openxmlformats.org/package/2006/relationships"><Relationship Id="rId8" Type="http://schemas.openxmlformats.org/officeDocument/2006/relationships/image" Target="../media/image61.wmf"/><Relationship Id="rId13" Type="http://schemas.openxmlformats.org/officeDocument/2006/relationships/oleObject" Target="../embeddings/oleObject37.bin"/><Relationship Id="rId3" Type="http://schemas.openxmlformats.org/officeDocument/2006/relationships/oleObject" Target="../embeddings/oleObject32.bin"/><Relationship Id="rId7" Type="http://schemas.openxmlformats.org/officeDocument/2006/relationships/oleObject" Target="../embeddings/oleObject34.bin"/><Relationship Id="rId12" Type="http://schemas.openxmlformats.org/officeDocument/2006/relationships/image" Target="../media/image62.wmf"/><Relationship Id="rId2" Type="http://schemas.openxmlformats.org/officeDocument/2006/relationships/slideLayout" Target="../slideLayouts/slideLayout12.xml"/><Relationship Id="rId1" Type="http://schemas.openxmlformats.org/officeDocument/2006/relationships/vmlDrawing" Target="../drawings/vmlDrawing19.vml"/><Relationship Id="rId6" Type="http://schemas.openxmlformats.org/officeDocument/2006/relationships/image" Target="../media/image60.wmf"/><Relationship Id="rId11" Type="http://schemas.openxmlformats.org/officeDocument/2006/relationships/oleObject" Target="../embeddings/oleObject36.bin"/><Relationship Id="rId5" Type="http://schemas.openxmlformats.org/officeDocument/2006/relationships/oleObject" Target="../embeddings/oleObject33.bin"/><Relationship Id="rId10" Type="http://schemas.openxmlformats.org/officeDocument/2006/relationships/image" Target="../media/image57.wmf"/><Relationship Id="rId4" Type="http://schemas.openxmlformats.org/officeDocument/2006/relationships/image" Target="../media/image59.wmf"/><Relationship Id="rId9" Type="http://schemas.openxmlformats.org/officeDocument/2006/relationships/oleObject" Target="../embeddings/oleObject35.bin"/><Relationship Id="rId14" Type="http://schemas.openxmlformats.org/officeDocument/2006/relationships/image" Target="../media/image63.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2.xml"/><Relationship Id="rId1" Type="http://schemas.openxmlformats.org/officeDocument/2006/relationships/vmlDrawing" Target="../drawings/vmlDrawing20.vml"/><Relationship Id="rId4" Type="http://schemas.openxmlformats.org/officeDocument/2006/relationships/image" Target="../media/image64.wmf"/></Relationships>
</file>

<file path=ppt/slides/_rels/slide56.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oleObject" Target="../embeddings/oleObject39.bin"/><Relationship Id="rId7" Type="http://schemas.openxmlformats.org/officeDocument/2006/relationships/oleObject" Target="../embeddings/oleObject41.bin"/><Relationship Id="rId2" Type="http://schemas.openxmlformats.org/officeDocument/2006/relationships/slideLayout" Target="../slideLayouts/slideLayout13.xml"/><Relationship Id="rId1" Type="http://schemas.openxmlformats.org/officeDocument/2006/relationships/vmlDrawing" Target="../drawings/vmlDrawing21.vml"/><Relationship Id="rId6" Type="http://schemas.openxmlformats.org/officeDocument/2006/relationships/image" Target="../media/image66.wmf"/><Relationship Id="rId5" Type="http://schemas.openxmlformats.org/officeDocument/2006/relationships/oleObject" Target="../embeddings/oleObject40.bin"/><Relationship Id="rId4" Type="http://schemas.openxmlformats.org/officeDocument/2006/relationships/image" Target="../media/image65.wmf"/></Relationships>
</file>

<file path=ppt/slides/_rels/slide57.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oleObject" Target="../embeddings/oleObject42.bin"/><Relationship Id="rId7" Type="http://schemas.openxmlformats.org/officeDocument/2006/relationships/oleObject" Target="../embeddings/oleObject44.bin"/><Relationship Id="rId2" Type="http://schemas.openxmlformats.org/officeDocument/2006/relationships/slideLayout" Target="../slideLayouts/slideLayout14.xml"/><Relationship Id="rId1" Type="http://schemas.openxmlformats.org/officeDocument/2006/relationships/vmlDrawing" Target="../drawings/vmlDrawing22.vml"/><Relationship Id="rId6" Type="http://schemas.openxmlformats.org/officeDocument/2006/relationships/oleObject" Target="../embeddings/oleObject43.bin"/><Relationship Id="rId11" Type="http://schemas.openxmlformats.org/officeDocument/2006/relationships/image" Target="../media/image65.wmf"/><Relationship Id="rId5" Type="http://schemas.openxmlformats.org/officeDocument/2006/relationships/image" Target="../media/image70.wmf"/><Relationship Id="rId10" Type="http://schemas.openxmlformats.org/officeDocument/2006/relationships/oleObject" Target="../embeddings/oleObject45.bin"/><Relationship Id="rId4" Type="http://schemas.openxmlformats.org/officeDocument/2006/relationships/image" Target="../media/image68.wmf"/><Relationship Id="rId9" Type="http://schemas.openxmlformats.org/officeDocument/2006/relationships/image" Target="../media/image71.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13.xml"/><Relationship Id="rId1" Type="http://schemas.openxmlformats.org/officeDocument/2006/relationships/vmlDrawing" Target="../drawings/vmlDrawing23.vml"/><Relationship Id="rId6" Type="http://schemas.openxmlformats.org/officeDocument/2006/relationships/image" Target="../media/image73.wmf"/><Relationship Id="rId5" Type="http://schemas.openxmlformats.org/officeDocument/2006/relationships/oleObject" Target="../embeddings/oleObject47.bin"/><Relationship Id="rId4" Type="http://schemas.openxmlformats.org/officeDocument/2006/relationships/image" Target="../media/image72.wmf"/></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oleObject" Target="../embeddings/oleObject48.bin"/><Relationship Id="rId7" Type="http://schemas.openxmlformats.org/officeDocument/2006/relationships/image" Target="../media/image69.wmf"/><Relationship Id="rId2" Type="http://schemas.openxmlformats.org/officeDocument/2006/relationships/slideLayout" Target="../slideLayouts/slideLayout14.xml"/><Relationship Id="rId1" Type="http://schemas.openxmlformats.org/officeDocument/2006/relationships/vmlDrawing" Target="../drawings/vmlDrawing24.vml"/><Relationship Id="rId6" Type="http://schemas.openxmlformats.org/officeDocument/2006/relationships/oleObject" Target="../embeddings/oleObject49.bin"/><Relationship Id="rId11" Type="http://schemas.openxmlformats.org/officeDocument/2006/relationships/image" Target="../media/image73.wmf"/><Relationship Id="rId5" Type="http://schemas.openxmlformats.org/officeDocument/2006/relationships/image" Target="../media/image74.wmf"/><Relationship Id="rId10" Type="http://schemas.openxmlformats.org/officeDocument/2006/relationships/oleObject" Target="../embeddings/oleObject51.bin"/><Relationship Id="rId4" Type="http://schemas.openxmlformats.org/officeDocument/2006/relationships/image" Target="../media/image68.wmf"/><Relationship Id="rId9" Type="http://schemas.openxmlformats.org/officeDocument/2006/relationships/image" Target="../media/image75.wmf"/></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7.wmf"/><Relationship Id="rId7" Type="http://schemas.openxmlformats.org/officeDocument/2006/relationships/image" Target="../media/image68.wmf"/><Relationship Id="rId2" Type="http://schemas.openxmlformats.org/officeDocument/2006/relationships/slideLayout" Target="../slideLayouts/slideLayout4.xml"/><Relationship Id="rId1" Type="http://schemas.openxmlformats.org/officeDocument/2006/relationships/vmlDrawing" Target="../drawings/vmlDrawing25.vml"/><Relationship Id="rId6" Type="http://schemas.openxmlformats.org/officeDocument/2006/relationships/oleObject" Target="../embeddings/oleObject53.bin"/><Relationship Id="rId5" Type="http://schemas.openxmlformats.org/officeDocument/2006/relationships/image" Target="../media/image76.wmf"/><Relationship Id="rId4" Type="http://schemas.openxmlformats.org/officeDocument/2006/relationships/oleObject" Target="../embeddings/oleObject52.bin"/></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79.wmf"/></Relationships>
</file>

<file path=ppt/slides/_rels/slide71.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80.wmf"/><Relationship Id="rId4" Type="http://schemas.openxmlformats.org/officeDocument/2006/relationships/oleObject" Target="../embeddings/oleObject55.bin"/></Relationships>
</file>

<file path=ppt/slides/_rels/slide72.x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oleObject" Target="../embeddings/oleObject56.bin"/><Relationship Id="rId7" Type="http://schemas.openxmlformats.org/officeDocument/2006/relationships/oleObject" Target="../embeddings/oleObject58.bin"/><Relationship Id="rId2" Type="http://schemas.openxmlformats.org/officeDocument/2006/relationships/slideLayout" Target="../slideLayouts/slideLayout13.xml"/><Relationship Id="rId1" Type="http://schemas.openxmlformats.org/officeDocument/2006/relationships/vmlDrawing" Target="../drawings/vmlDrawing28.vml"/><Relationship Id="rId6" Type="http://schemas.openxmlformats.org/officeDocument/2006/relationships/image" Target="../media/image79.wmf"/><Relationship Id="rId5" Type="http://schemas.openxmlformats.org/officeDocument/2006/relationships/oleObject" Target="../embeddings/oleObject57.bin"/><Relationship Id="rId10" Type="http://schemas.openxmlformats.org/officeDocument/2006/relationships/image" Target="../media/image84.wmf"/><Relationship Id="rId4" Type="http://schemas.openxmlformats.org/officeDocument/2006/relationships/image" Target="../media/image82.wmf"/><Relationship Id="rId9" Type="http://schemas.openxmlformats.org/officeDocument/2006/relationships/oleObject" Target="../embeddings/oleObject59.bin"/></Relationships>
</file>

<file path=ppt/slides/_rels/slide73.x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86.wmf"/></Relationships>
</file>

<file path=ppt/slides/_rels/slide76.x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6.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99.wmf"/><Relationship Id="rId4" Type="http://schemas.openxmlformats.org/officeDocument/2006/relationships/oleObject" Target="../embeddings/oleObject61.bin"/></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31.vml"/><Relationship Id="rId4" Type="http://schemas.openxmlformats.org/officeDocument/2006/relationships/image" Target="../media/image10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313899" y="2212243"/>
            <a:ext cx="8830101" cy="1143000"/>
          </a:xfrm>
        </p:spPr>
        <p:txBody>
          <a:bodyPr>
            <a:normAutofit fontScale="90000"/>
          </a:bodyPr>
          <a:lstStyle/>
          <a:p>
            <a:pPr eaLnBrk="1" hangingPunct="1">
              <a:defRPr/>
            </a:pPr>
            <a:r>
              <a:rPr lang="en-GB" sz="4300" dirty="0" smtClean="0">
                <a:cs typeface="Arial" charset="0"/>
              </a:rPr>
              <a:t>Qualitative behaviour of ecological models</a:t>
            </a:r>
            <a:br>
              <a:rPr lang="en-GB" sz="4300" dirty="0" smtClean="0">
                <a:cs typeface="Arial" charset="0"/>
              </a:rPr>
            </a:br>
            <a:endParaRPr lang="en-GB" sz="4300" dirty="0" smtClean="0"/>
          </a:p>
        </p:txBody>
      </p:sp>
      <p:sp>
        <p:nvSpPr>
          <p:cNvPr id="3075" name="Text Box 3"/>
          <p:cNvSpPr txBox="1">
            <a:spLocks noChangeArrowheads="1"/>
          </p:cNvSpPr>
          <p:nvPr/>
        </p:nvSpPr>
        <p:spPr bwMode="auto">
          <a:xfrm>
            <a:off x="1524000" y="3648075"/>
            <a:ext cx="62484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2400">
                <a:latin typeface="Arial" panose="020B0604020202020204" pitchFamily="34" charset="0"/>
              </a:rPr>
              <a:t>Vincent Jansen</a:t>
            </a:r>
          </a:p>
          <a:p>
            <a:pPr algn="ctr" eaLnBrk="1" hangingPunct="1">
              <a:spcBef>
                <a:spcPct val="50000"/>
              </a:spcBef>
              <a:buFontTx/>
              <a:buNone/>
            </a:pPr>
            <a:r>
              <a:rPr lang="en-GB" altLang="en-US" sz="2400">
                <a:latin typeface="Arial" panose="020B0604020202020204" pitchFamily="34" charset="0"/>
              </a:rPr>
              <a:t>vincent.jansen@rhul.ac.uk</a:t>
            </a:r>
          </a:p>
        </p:txBody>
      </p:sp>
      <p:pic>
        <p:nvPicPr>
          <p:cNvPr id="3076" name="Picture 6" descr="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8488" y="188913"/>
            <a:ext cx="201612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91697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p:nvPr>
        </p:nvSpPr>
        <p:spPr/>
        <p:txBody>
          <a:bodyPr/>
          <a:lstStyle/>
          <a:p>
            <a:pPr eaLnBrk="1" hangingPunct="1"/>
            <a:endParaRPr lang="en-US" altLang="en-US" smtClean="0"/>
          </a:p>
        </p:txBody>
      </p:sp>
      <p:sp>
        <p:nvSpPr>
          <p:cNvPr id="13315" name="Text Box 6"/>
          <p:cNvSpPr txBox="1">
            <a:spLocks noChangeArrowheads="1"/>
          </p:cNvSpPr>
          <p:nvPr/>
        </p:nvSpPr>
        <p:spPr bwMode="auto">
          <a:xfrm>
            <a:off x="107950" y="3213100"/>
            <a:ext cx="223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grains</a:t>
            </a:r>
          </a:p>
        </p:txBody>
      </p:sp>
      <p:sp>
        <p:nvSpPr>
          <p:cNvPr id="13316" name="Rectangle 7"/>
          <p:cNvSpPr>
            <a:spLocks noChangeArrowheads="1"/>
          </p:cNvSpPr>
          <p:nvPr>
            <p:ph type="body" idx="1"/>
          </p:nvPr>
        </p:nvSpPr>
        <p:spPr/>
        <p:txBody>
          <a:bodyPr/>
          <a:lstStyle/>
          <a:p>
            <a:pPr eaLnBrk="1" hangingPunct="1">
              <a:spcBef>
                <a:spcPct val="50000"/>
              </a:spcBef>
              <a:buFontTx/>
              <a:buNone/>
            </a:pPr>
            <a:endParaRPr lang="en-US" altLang="en-US" smtClean="0"/>
          </a:p>
        </p:txBody>
      </p:sp>
      <p:sp>
        <p:nvSpPr>
          <p:cNvPr id="13317" name="Text Box 8"/>
          <p:cNvSpPr txBox="1">
            <a:spLocks noChangeArrowheads="1"/>
          </p:cNvSpPr>
          <p:nvPr/>
        </p:nvSpPr>
        <p:spPr bwMode="auto">
          <a:xfrm>
            <a:off x="5003800" y="5851525"/>
            <a:ext cx="223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squares</a:t>
            </a:r>
          </a:p>
        </p:txBody>
      </p:sp>
      <p:pic>
        <p:nvPicPr>
          <p:cNvPr id="1331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8088" y="855663"/>
            <a:ext cx="5956300" cy="487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897873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p:cNvSpPr>
          <p:nvPr>
            <p:ph type="title"/>
          </p:nvPr>
        </p:nvSpPr>
        <p:spPr/>
        <p:txBody>
          <a:bodyPr/>
          <a:lstStyle/>
          <a:p>
            <a:pPr eaLnBrk="1" hangingPunct="1"/>
            <a:r>
              <a:rPr lang="en-GB" altLang="en-US" smtClean="0"/>
              <a:t>Rescue effect</a:t>
            </a:r>
          </a:p>
        </p:txBody>
      </p:sp>
      <p:sp>
        <p:nvSpPr>
          <p:cNvPr id="108547" name="Rectangle 3"/>
          <p:cNvSpPr>
            <a:spLocks noGrp="1"/>
          </p:cNvSpPr>
          <p:nvPr>
            <p:ph type="body" idx="1"/>
          </p:nvPr>
        </p:nvSpPr>
        <p:spPr>
          <a:xfrm>
            <a:off x="395288" y="1628775"/>
            <a:ext cx="8229600" cy="4525963"/>
          </a:xfrm>
        </p:spPr>
        <p:txBody>
          <a:bodyPr/>
          <a:lstStyle/>
          <a:p>
            <a:pPr eaLnBrk="1" hangingPunct="1"/>
            <a:endParaRPr lang="en-GB" altLang="en-US" smtClean="0"/>
          </a:p>
          <a:p>
            <a:pPr eaLnBrk="1" hangingPunct="1"/>
            <a:endParaRPr lang="en-GB" altLang="en-US" smtClean="0"/>
          </a:p>
          <a:p>
            <a:pPr eaLnBrk="1" hangingPunct="1">
              <a:buFont typeface="Arial" panose="020B0604020202020204" pitchFamily="34" charset="0"/>
              <a:buNone/>
            </a:pPr>
            <a:endParaRPr lang="en-GB" altLang="en-US" smtClean="0"/>
          </a:p>
        </p:txBody>
      </p:sp>
      <p:graphicFrame>
        <p:nvGraphicFramePr>
          <p:cNvPr id="108548" name="Object 4"/>
          <p:cNvGraphicFramePr>
            <a:graphicFrameLocks noChangeAspect="1"/>
          </p:cNvGraphicFramePr>
          <p:nvPr/>
        </p:nvGraphicFramePr>
        <p:xfrm>
          <a:off x="6156325" y="1412875"/>
          <a:ext cx="2541588" cy="1012825"/>
        </p:xfrm>
        <a:graphic>
          <a:graphicData uri="http://schemas.openxmlformats.org/presentationml/2006/ole">
            <mc:AlternateContent xmlns:mc="http://schemas.openxmlformats.org/markup-compatibility/2006">
              <mc:Choice xmlns:v="urn:schemas-microsoft-com:vml" Requires="v">
                <p:oleObj spid="_x0000_s31765" name="Equation" r:id="rId3" imgW="1117115" imgH="444307" progId="Equation.3">
                  <p:embed/>
                </p:oleObj>
              </mc:Choice>
              <mc:Fallback>
                <p:oleObj name="Equation" r:id="rId3" imgW="1117115"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1412875"/>
                        <a:ext cx="2541588" cy="101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49" name="TextBox 6"/>
          <p:cNvSpPr txBox="1">
            <a:spLocks noChangeArrowheads="1"/>
          </p:cNvSpPr>
          <p:nvPr/>
        </p:nvSpPr>
        <p:spPr bwMode="auto">
          <a:xfrm>
            <a:off x="620713" y="981075"/>
            <a:ext cx="422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i="1">
                <a:latin typeface="Times New Roman" panose="02020603050405020304" pitchFamily="18" charset="0"/>
              </a:rPr>
              <a:t>m</a:t>
            </a:r>
            <a:endParaRPr lang="en-US" altLang="en-US" sz="2400" i="1">
              <a:latin typeface="Times New Roman" panose="02020603050405020304" pitchFamily="18" charset="0"/>
            </a:endParaRPr>
          </a:p>
        </p:txBody>
      </p:sp>
      <p:sp>
        <p:nvSpPr>
          <p:cNvPr id="108550" name="TextBox 7"/>
          <p:cNvSpPr txBox="1">
            <a:spLocks noChangeArrowheads="1"/>
          </p:cNvSpPr>
          <p:nvPr/>
        </p:nvSpPr>
        <p:spPr bwMode="auto">
          <a:xfrm>
            <a:off x="4787900" y="33274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i="1">
                <a:latin typeface="Times New Roman" panose="02020603050405020304" pitchFamily="18" charset="0"/>
              </a:rPr>
              <a:t>p*</a:t>
            </a:r>
            <a:endParaRPr lang="en-US" altLang="en-US" sz="2400" i="1">
              <a:latin typeface="Times New Roman" panose="02020603050405020304" pitchFamily="18" charset="0"/>
            </a:endParaRPr>
          </a:p>
        </p:txBody>
      </p:sp>
      <p:pic>
        <p:nvPicPr>
          <p:cNvPr id="1085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1268413"/>
            <a:ext cx="3810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4"/>
          <p:cNvGrpSpPr>
            <a:grpSpLocks/>
          </p:cNvGrpSpPr>
          <p:nvPr/>
        </p:nvGrpSpPr>
        <p:grpSpPr bwMode="auto">
          <a:xfrm>
            <a:off x="900113" y="3789363"/>
            <a:ext cx="4319587" cy="2879725"/>
            <a:chOff x="899592" y="3789040"/>
            <a:chExt cx="4320480" cy="2880320"/>
          </a:xfrm>
        </p:grpSpPr>
        <p:pic>
          <p:nvPicPr>
            <p:cNvPr id="108553"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580" y="4077071"/>
              <a:ext cx="3898452" cy="240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4" name="TextBox 12"/>
            <p:cNvSpPr txBox="1">
              <a:spLocks noChangeArrowheads="1"/>
            </p:cNvSpPr>
            <p:nvPr/>
          </p:nvSpPr>
          <p:spPr bwMode="auto">
            <a:xfrm>
              <a:off x="899592" y="3789040"/>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i="1">
                  <a:latin typeface="Times New Roman" panose="02020603050405020304" pitchFamily="18" charset="0"/>
                </a:rPr>
                <a:t>p*</a:t>
              </a:r>
              <a:endParaRPr lang="en-US" altLang="en-US" sz="2400" i="1">
                <a:latin typeface="Times New Roman" panose="02020603050405020304" pitchFamily="18" charset="0"/>
              </a:endParaRPr>
            </a:p>
          </p:txBody>
        </p:sp>
        <p:sp>
          <p:nvSpPr>
            <p:cNvPr id="108555" name="TextBox 13"/>
            <p:cNvSpPr txBox="1">
              <a:spLocks noChangeArrowheads="1"/>
            </p:cNvSpPr>
            <p:nvPr/>
          </p:nvSpPr>
          <p:spPr bwMode="auto">
            <a:xfrm>
              <a:off x="4796558" y="6207695"/>
              <a:ext cx="4235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i="1">
                  <a:latin typeface="Times New Roman" panose="02020603050405020304" pitchFamily="18" charset="0"/>
                </a:rPr>
                <a:t>m</a:t>
              </a:r>
              <a:endParaRPr lang="en-US" altLang="en-US" sz="2400" i="1">
                <a:latin typeface="Times New Roman" panose="02020603050405020304" pitchFamily="18" charset="0"/>
              </a:endParaRPr>
            </a:p>
          </p:txBody>
        </p:sp>
      </p:grpSp>
    </p:spTree>
    <p:extLst>
      <p:ext uri="{BB962C8B-B14F-4D97-AF65-F5344CB8AC3E}">
        <p14:creationId xmlns:p14="http://schemas.microsoft.com/office/powerpoint/2010/main" val="17143753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type="title"/>
          </p:nvPr>
        </p:nvSpPr>
        <p:spPr/>
        <p:txBody>
          <a:bodyPr/>
          <a:lstStyle/>
          <a:p>
            <a:pPr eaLnBrk="1" hangingPunct="1"/>
            <a:r>
              <a:rPr lang="en-GB" altLang="en-US" smtClean="0"/>
              <a:t>Rescue effect</a:t>
            </a:r>
          </a:p>
        </p:txBody>
      </p:sp>
      <p:sp>
        <p:nvSpPr>
          <p:cNvPr id="109571" name="Rectangle 3"/>
          <p:cNvSpPr>
            <a:spLocks noGrp="1"/>
          </p:cNvSpPr>
          <p:nvPr>
            <p:ph type="body" idx="1"/>
          </p:nvPr>
        </p:nvSpPr>
        <p:spPr>
          <a:xfrm>
            <a:off x="323850" y="1484313"/>
            <a:ext cx="8229600" cy="4525962"/>
          </a:xfrm>
        </p:spPr>
        <p:txBody>
          <a:bodyPr/>
          <a:lstStyle/>
          <a:p>
            <a:pPr eaLnBrk="1" hangingPunct="1"/>
            <a:r>
              <a:rPr lang="en-GB" altLang="en-US" smtClean="0"/>
              <a:t>Linearised model:</a:t>
            </a:r>
          </a:p>
          <a:p>
            <a:pPr eaLnBrk="1" hangingPunct="1"/>
            <a:endParaRPr lang="en-GB" altLang="en-US" smtClean="0"/>
          </a:p>
          <a:p>
            <a:pPr eaLnBrk="1" hangingPunct="1"/>
            <a:endParaRPr lang="en-GB" altLang="en-US" smtClean="0"/>
          </a:p>
          <a:p>
            <a:pPr eaLnBrk="1" hangingPunct="1"/>
            <a:endParaRPr lang="en-GB" altLang="en-US" smtClean="0"/>
          </a:p>
          <a:p>
            <a:pPr eaLnBrk="1" hangingPunct="1"/>
            <a:endParaRPr lang="en-GB" altLang="en-US" smtClean="0"/>
          </a:p>
        </p:txBody>
      </p:sp>
      <p:graphicFrame>
        <p:nvGraphicFramePr>
          <p:cNvPr id="109572" name="Object 4"/>
          <p:cNvGraphicFramePr>
            <a:graphicFrameLocks noChangeAspect="1"/>
          </p:cNvGraphicFramePr>
          <p:nvPr/>
        </p:nvGraphicFramePr>
        <p:xfrm>
          <a:off x="709613" y="2492375"/>
          <a:ext cx="7246937" cy="2549525"/>
        </p:xfrm>
        <a:graphic>
          <a:graphicData uri="http://schemas.openxmlformats.org/presentationml/2006/ole">
            <mc:AlternateContent xmlns:mc="http://schemas.openxmlformats.org/markup-compatibility/2006">
              <mc:Choice xmlns:v="urn:schemas-microsoft-com:vml" Requires="v">
                <p:oleObj spid="_x0000_s32789" name="Equation" r:id="rId3" imgW="3251200" imgH="1143000" progId="Equation.3">
                  <p:embed/>
                </p:oleObj>
              </mc:Choice>
              <mc:Fallback>
                <p:oleObj name="Equation" r:id="rId3" imgW="3251200" imgH="1143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613" y="2492375"/>
                        <a:ext cx="7246937" cy="2549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72957040"/>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p:cNvSpPr>
          <p:nvPr>
            <p:ph type="title"/>
          </p:nvPr>
        </p:nvSpPr>
        <p:spPr/>
        <p:txBody>
          <a:bodyPr/>
          <a:lstStyle/>
          <a:p>
            <a:pPr eaLnBrk="1" hangingPunct="1"/>
            <a:r>
              <a:rPr lang="en-GB" altLang="en-US" smtClean="0"/>
              <a:t>Rescue effect</a:t>
            </a:r>
          </a:p>
        </p:txBody>
      </p:sp>
      <p:sp>
        <p:nvSpPr>
          <p:cNvPr id="110595" name="Rectangle 3"/>
          <p:cNvSpPr>
            <a:spLocks noGrp="1"/>
          </p:cNvSpPr>
          <p:nvPr>
            <p:ph type="body" idx="1"/>
          </p:nvPr>
        </p:nvSpPr>
        <p:spPr>
          <a:xfrm>
            <a:off x="323850" y="1484313"/>
            <a:ext cx="8229600" cy="4525962"/>
          </a:xfrm>
        </p:spPr>
        <p:txBody>
          <a:bodyPr/>
          <a:lstStyle/>
          <a:p>
            <a:pPr eaLnBrk="1" hangingPunct="1">
              <a:buFont typeface="Arial" panose="020B0604020202020204" pitchFamily="34" charset="0"/>
              <a:buNone/>
            </a:pPr>
            <a:r>
              <a:rPr lang="en-GB" altLang="en-US" smtClean="0"/>
              <a:t>Now note that:</a:t>
            </a:r>
          </a:p>
          <a:p>
            <a:pPr eaLnBrk="1" hangingPunct="1">
              <a:buFont typeface="Arial" panose="020B0604020202020204" pitchFamily="34" charset="0"/>
              <a:buNone/>
            </a:pPr>
            <a:endParaRPr lang="en-GB" altLang="en-US" smtClean="0"/>
          </a:p>
          <a:p>
            <a:pPr eaLnBrk="1" hangingPunct="1">
              <a:buFont typeface="Arial" panose="020B0604020202020204" pitchFamily="34" charset="0"/>
              <a:buNone/>
            </a:pPr>
            <a:endParaRPr lang="en-GB" altLang="en-US" smtClean="0"/>
          </a:p>
          <a:p>
            <a:pPr eaLnBrk="1" hangingPunct="1">
              <a:buFont typeface="Arial" panose="020B0604020202020204" pitchFamily="34" charset="0"/>
              <a:buNone/>
            </a:pPr>
            <a:endParaRPr lang="en-GB" altLang="en-US" smtClean="0"/>
          </a:p>
          <a:p>
            <a:pPr eaLnBrk="1" hangingPunct="1">
              <a:buFont typeface="Arial" panose="020B0604020202020204" pitchFamily="34" charset="0"/>
              <a:buNone/>
            </a:pPr>
            <a:endParaRPr lang="en-GB" altLang="en-US" smtClean="0"/>
          </a:p>
          <a:p>
            <a:pPr eaLnBrk="1" hangingPunct="1">
              <a:buFont typeface="Arial" panose="020B0604020202020204" pitchFamily="34" charset="0"/>
              <a:buNone/>
            </a:pPr>
            <a:r>
              <a:rPr lang="en-GB" altLang="en-US" smtClean="0"/>
              <a:t>And hence:</a:t>
            </a:r>
          </a:p>
          <a:p>
            <a:pPr eaLnBrk="1" hangingPunct="1"/>
            <a:endParaRPr lang="en-GB" altLang="en-US" smtClean="0"/>
          </a:p>
          <a:p>
            <a:pPr eaLnBrk="1" hangingPunct="1"/>
            <a:endParaRPr lang="en-GB" altLang="en-US" smtClean="0"/>
          </a:p>
          <a:p>
            <a:pPr eaLnBrk="1" hangingPunct="1"/>
            <a:endParaRPr lang="en-GB" altLang="en-US" smtClean="0"/>
          </a:p>
          <a:p>
            <a:pPr eaLnBrk="1" hangingPunct="1"/>
            <a:endParaRPr lang="en-GB" altLang="en-US" smtClean="0"/>
          </a:p>
        </p:txBody>
      </p:sp>
      <p:graphicFrame>
        <p:nvGraphicFramePr>
          <p:cNvPr id="110596" name="Object 4"/>
          <p:cNvGraphicFramePr>
            <a:graphicFrameLocks noChangeAspect="1"/>
          </p:cNvGraphicFramePr>
          <p:nvPr/>
        </p:nvGraphicFramePr>
        <p:xfrm>
          <a:off x="1489075" y="2205038"/>
          <a:ext cx="4718050" cy="2032000"/>
        </p:xfrm>
        <a:graphic>
          <a:graphicData uri="http://schemas.openxmlformats.org/presentationml/2006/ole">
            <mc:AlternateContent xmlns:mc="http://schemas.openxmlformats.org/markup-compatibility/2006">
              <mc:Choice xmlns:v="urn:schemas-microsoft-com:vml" Requires="v">
                <p:oleObj spid="_x0000_s33832" name="Equation" r:id="rId3" imgW="2120900" imgH="914400" progId="Equation.3">
                  <p:embed/>
                </p:oleObj>
              </mc:Choice>
              <mc:Fallback>
                <p:oleObj name="Equation" r:id="rId3" imgW="2120900" imgH="914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9075" y="2205038"/>
                        <a:ext cx="4718050" cy="203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597" name="Object 4"/>
          <p:cNvGraphicFramePr>
            <a:graphicFrameLocks noChangeAspect="1"/>
          </p:cNvGraphicFramePr>
          <p:nvPr/>
        </p:nvGraphicFramePr>
        <p:xfrm>
          <a:off x="2987675" y="4797425"/>
          <a:ext cx="3086100" cy="933450"/>
        </p:xfrm>
        <a:graphic>
          <a:graphicData uri="http://schemas.openxmlformats.org/presentationml/2006/ole">
            <mc:AlternateContent xmlns:mc="http://schemas.openxmlformats.org/markup-compatibility/2006">
              <mc:Choice xmlns:v="urn:schemas-microsoft-com:vml" Requires="v">
                <p:oleObj spid="_x0000_s33833" name="Equation" r:id="rId5" imgW="1384300" imgH="419100" progId="Equation.3">
                  <p:embed/>
                </p:oleObj>
              </mc:Choice>
              <mc:Fallback>
                <p:oleObj name="Equation" r:id="rId5" imgW="1384300" imgH="419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675" y="4797425"/>
                        <a:ext cx="3086100" cy="933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97990125"/>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p:cNvSpPr>
          <p:nvPr>
            <p:ph type="title"/>
          </p:nvPr>
        </p:nvSpPr>
        <p:spPr>
          <a:xfrm>
            <a:off x="628650" y="146760"/>
            <a:ext cx="7886700" cy="1325563"/>
          </a:xfrm>
        </p:spPr>
        <p:txBody>
          <a:bodyPr/>
          <a:lstStyle/>
          <a:p>
            <a:pPr eaLnBrk="1" hangingPunct="1"/>
            <a:r>
              <a:rPr lang="en-GB" altLang="en-US" dirty="0" smtClean="0"/>
              <a:t>Rescue effect</a:t>
            </a:r>
          </a:p>
        </p:txBody>
      </p:sp>
      <p:sp>
        <p:nvSpPr>
          <p:cNvPr id="111619" name="Rectangle 3"/>
          <p:cNvSpPr>
            <a:spLocks noGrp="1"/>
          </p:cNvSpPr>
          <p:nvPr>
            <p:ph type="body" idx="1"/>
          </p:nvPr>
        </p:nvSpPr>
        <p:spPr>
          <a:xfrm>
            <a:off x="395288" y="1628775"/>
            <a:ext cx="8229600" cy="4525963"/>
          </a:xfrm>
        </p:spPr>
        <p:txBody>
          <a:bodyPr/>
          <a:lstStyle/>
          <a:p>
            <a:pPr eaLnBrk="1" hangingPunct="1"/>
            <a:endParaRPr lang="en-GB" altLang="en-US" smtClean="0"/>
          </a:p>
          <a:p>
            <a:pPr eaLnBrk="1" hangingPunct="1"/>
            <a:endParaRPr lang="en-GB" altLang="en-US" smtClean="0"/>
          </a:p>
          <a:p>
            <a:pPr eaLnBrk="1" hangingPunct="1">
              <a:buFont typeface="Arial" panose="020B0604020202020204" pitchFamily="34" charset="0"/>
              <a:buNone/>
            </a:pPr>
            <a:endParaRPr lang="en-GB" altLang="en-US" smtClean="0"/>
          </a:p>
        </p:txBody>
      </p:sp>
      <p:graphicFrame>
        <p:nvGraphicFramePr>
          <p:cNvPr id="111620" name="Object 4"/>
          <p:cNvGraphicFramePr>
            <a:graphicFrameLocks noChangeAspect="1"/>
          </p:cNvGraphicFramePr>
          <p:nvPr/>
        </p:nvGraphicFramePr>
        <p:xfrm>
          <a:off x="6156325" y="1412875"/>
          <a:ext cx="2541588" cy="1012825"/>
        </p:xfrm>
        <a:graphic>
          <a:graphicData uri="http://schemas.openxmlformats.org/presentationml/2006/ole">
            <mc:AlternateContent xmlns:mc="http://schemas.openxmlformats.org/markup-compatibility/2006">
              <mc:Choice xmlns:v="urn:schemas-microsoft-com:vml" Requires="v">
                <p:oleObj spid="_x0000_s34856" name="Equation" r:id="rId3" imgW="1117115" imgH="444307" progId="Equation.3">
                  <p:embed/>
                </p:oleObj>
              </mc:Choice>
              <mc:Fallback>
                <p:oleObj name="Equation" r:id="rId3" imgW="1117115"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1412875"/>
                        <a:ext cx="2541588" cy="101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1621" name="TextBox 6"/>
          <p:cNvSpPr txBox="1">
            <a:spLocks noChangeArrowheads="1"/>
          </p:cNvSpPr>
          <p:nvPr/>
        </p:nvSpPr>
        <p:spPr bwMode="auto">
          <a:xfrm>
            <a:off x="684213" y="981075"/>
            <a:ext cx="422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i="1">
                <a:latin typeface="Times New Roman" panose="02020603050405020304" pitchFamily="18" charset="0"/>
              </a:rPr>
              <a:t>m</a:t>
            </a:r>
            <a:endParaRPr lang="en-US" altLang="en-US" sz="2400" i="1">
              <a:latin typeface="Times New Roman" panose="02020603050405020304" pitchFamily="18" charset="0"/>
            </a:endParaRPr>
          </a:p>
        </p:txBody>
      </p:sp>
      <p:sp>
        <p:nvSpPr>
          <p:cNvPr id="111622" name="TextBox 7"/>
          <p:cNvSpPr txBox="1">
            <a:spLocks noChangeArrowheads="1"/>
          </p:cNvSpPr>
          <p:nvPr/>
        </p:nvSpPr>
        <p:spPr bwMode="auto">
          <a:xfrm>
            <a:off x="4943475" y="33274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i="1">
                <a:latin typeface="Times New Roman" panose="02020603050405020304" pitchFamily="18" charset="0"/>
              </a:rPr>
              <a:t>p*</a:t>
            </a:r>
            <a:endParaRPr lang="en-US" altLang="en-US" sz="2400" i="1">
              <a:latin typeface="Times New Roman" panose="02020603050405020304" pitchFamily="18" charset="0"/>
            </a:endParaRPr>
          </a:p>
        </p:txBody>
      </p:sp>
      <p:grpSp>
        <p:nvGrpSpPr>
          <p:cNvPr id="2" name="Group 12"/>
          <p:cNvGrpSpPr>
            <a:grpSpLocks/>
          </p:cNvGrpSpPr>
          <p:nvPr/>
        </p:nvGrpSpPr>
        <p:grpSpPr bwMode="auto">
          <a:xfrm>
            <a:off x="900113" y="3789363"/>
            <a:ext cx="4319587" cy="2879725"/>
            <a:chOff x="900113" y="3789363"/>
            <a:chExt cx="4319587" cy="2879725"/>
          </a:xfrm>
        </p:grpSpPr>
        <p:sp>
          <p:nvSpPr>
            <p:cNvPr id="111627" name="TextBox 12"/>
            <p:cNvSpPr txBox="1">
              <a:spLocks noChangeArrowheads="1"/>
            </p:cNvSpPr>
            <p:nvPr/>
          </p:nvSpPr>
          <p:spPr bwMode="auto">
            <a:xfrm>
              <a:off x="900113" y="378936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i="1">
                  <a:latin typeface="Times New Roman" panose="02020603050405020304" pitchFamily="18" charset="0"/>
                </a:rPr>
                <a:t>p*</a:t>
              </a:r>
              <a:endParaRPr lang="en-US" altLang="en-US" sz="2400" i="1">
                <a:latin typeface="Times New Roman" panose="02020603050405020304" pitchFamily="18" charset="0"/>
              </a:endParaRPr>
            </a:p>
          </p:txBody>
        </p:sp>
        <p:sp>
          <p:nvSpPr>
            <p:cNvPr id="111628" name="TextBox 13"/>
            <p:cNvSpPr txBox="1">
              <a:spLocks noChangeArrowheads="1"/>
            </p:cNvSpPr>
            <p:nvPr/>
          </p:nvSpPr>
          <p:spPr bwMode="auto">
            <a:xfrm>
              <a:off x="4795838" y="6207125"/>
              <a:ext cx="4238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i="1">
                  <a:latin typeface="Times New Roman" panose="02020603050405020304" pitchFamily="18" charset="0"/>
                </a:rPr>
                <a:t>m</a:t>
              </a:r>
              <a:endParaRPr lang="en-US" altLang="en-US" sz="2400" i="1">
                <a:latin typeface="Times New Roman" panose="02020603050405020304" pitchFamily="18" charset="0"/>
              </a:endParaRPr>
            </a:p>
          </p:txBody>
        </p:sp>
        <p:pic>
          <p:nvPicPr>
            <p:cNvPr id="11162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4149725"/>
              <a:ext cx="373380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1624"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1125538"/>
            <a:ext cx="397192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1625" name="Object 4"/>
          <p:cNvGraphicFramePr>
            <a:graphicFrameLocks noChangeAspect="1"/>
          </p:cNvGraphicFramePr>
          <p:nvPr/>
        </p:nvGraphicFramePr>
        <p:xfrm>
          <a:off x="5829300" y="3790950"/>
          <a:ext cx="2776538" cy="933450"/>
        </p:xfrm>
        <a:graphic>
          <a:graphicData uri="http://schemas.openxmlformats.org/presentationml/2006/ole">
            <mc:AlternateContent xmlns:mc="http://schemas.openxmlformats.org/markup-compatibility/2006">
              <mc:Choice xmlns:v="urn:schemas-microsoft-com:vml" Requires="v">
                <p:oleObj spid="_x0000_s34857" name="Equation" r:id="rId7" imgW="1244600" imgH="419100" progId="Equation.3">
                  <p:embed/>
                </p:oleObj>
              </mc:Choice>
              <mc:Fallback>
                <p:oleObj name="Equation" r:id="rId7" imgW="1244600" imgH="419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29300" y="3790950"/>
                        <a:ext cx="2776538" cy="933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1626" name="TextBox 14"/>
          <p:cNvSpPr txBox="1">
            <a:spLocks noChangeArrowheads="1"/>
          </p:cNvSpPr>
          <p:nvPr/>
        </p:nvSpPr>
        <p:spPr bwMode="auto">
          <a:xfrm>
            <a:off x="6156325" y="3284538"/>
            <a:ext cx="26638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Times New Roman" panose="02020603050405020304" pitchFamily="18" charset="0"/>
              </a:rPr>
              <a:t>Stable if </a:t>
            </a:r>
            <a:endParaRPr lang="en-US" altLang="en-US" sz="2400">
              <a:latin typeface="Times New Roman" panose="02020603050405020304" pitchFamily="18" charset="0"/>
            </a:endParaRPr>
          </a:p>
        </p:txBody>
      </p:sp>
    </p:spTree>
    <p:extLst>
      <p:ext uri="{BB962C8B-B14F-4D97-AF65-F5344CB8AC3E}">
        <p14:creationId xmlns:p14="http://schemas.microsoft.com/office/powerpoint/2010/main" val="17148001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en-GB" altLang="en-US" smtClean="0"/>
              <a:t>Fibonacci’s rabbits</a:t>
            </a:r>
          </a:p>
        </p:txBody>
      </p:sp>
      <p:sp>
        <p:nvSpPr>
          <p:cNvPr id="112643" name="Content Placeholder 1"/>
          <p:cNvSpPr>
            <a:spLocks noGrp="1"/>
          </p:cNvSpPr>
          <p:nvPr>
            <p:ph idx="1"/>
          </p:nvPr>
        </p:nvSpPr>
        <p:spPr/>
        <p:txBody>
          <a:bodyPr/>
          <a:lstStyle/>
          <a:p>
            <a:pPr marL="0" indent="0">
              <a:buFont typeface="Arial" panose="020B0604020202020204" pitchFamily="34" charset="0"/>
              <a:buNone/>
            </a:pPr>
            <a:r>
              <a:rPr lang="en-GB" altLang="en-US" smtClean="0"/>
              <a:t>Difference equation</a:t>
            </a:r>
          </a:p>
          <a:p>
            <a:pPr marL="0" indent="0">
              <a:buFont typeface="Arial" panose="020B0604020202020204" pitchFamily="34" charset="0"/>
              <a:buNone/>
            </a:pPr>
            <a:r>
              <a:rPr lang="en-GB" altLang="en-US" smtClean="0"/>
              <a:t>{{-1,1},{1,0}} (juvenile, adults)</a:t>
            </a:r>
          </a:p>
          <a:p>
            <a:pPr marL="0" indent="0">
              <a:buFont typeface="Arial" panose="020B0604020202020204" pitchFamily="34" charset="0"/>
              <a:buNone/>
            </a:pPr>
            <a:r>
              <a:rPr lang="en-GB" altLang="en-US" smtClean="0"/>
              <a:t>Recurrence</a:t>
            </a:r>
          </a:p>
          <a:p>
            <a:pPr marL="0" indent="0">
              <a:buFont typeface="Arial" panose="020B0604020202020204" pitchFamily="34" charset="0"/>
              <a:buNone/>
            </a:pPr>
            <a:r>
              <a:rPr lang="en-GB" altLang="en-US" smtClean="0"/>
              <a:t>{{0,1},{1,1}}</a:t>
            </a:r>
          </a:p>
          <a:p>
            <a:pPr marL="0" indent="0">
              <a:buFont typeface="Arial" panose="020B0604020202020204" pitchFamily="34" charset="0"/>
              <a:buNone/>
            </a:pPr>
            <a:r>
              <a:rPr lang="en-GB" altLang="en-US" smtClean="0">
                <a:sym typeface="Symbol" panose="05050102010706020507" pitchFamily="18" charset="2"/>
              </a:rPr>
              <a:t>- (1- )+1=0</a:t>
            </a:r>
          </a:p>
          <a:p>
            <a:pPr marL="0" indent="0">
              <a:buFont typeface="Arial" panose="020B0604020202020204" pitchFamily="34" charset="0"/>
              <a:buNone/>
            </a:pPr>
            <a:r>
              <a:rPr lang="en-GB" altLang="en-US" smtClean="0">
                <a:sym typeface="Symbol" panose="05050102010706020507" pitchFamily="18" charset="2"/>
              </a:rPr>
              <a:t>=1/2+-1/2 sqrt 5</a:t>
            </a:r>
            <a:endParaRPr lang="en-GB" altLang="en-US" smtClean="0"/>
          </a:p>
        </p:txBody>
      </p:sp>
    </p:spTree>
    <p:extLst>
      <p:ext uri="{BB962C8B-B14F-4D97-AF65-F5344CB8AC3E}">
        <p14:creationId xmlns:p14="http://schemas.microsoft.com/office/powerpoint/2010/main" val="293208171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altLang="en-US" smtClean="0"/>
              <a:t>*Fibonacci’s rabbits, dying</a:t>
            </a:r>
          </a:p>
        </p:txBody>
      </p:sp>
      <p:sp>
        <p:nvSpPr>
          <p:cNvPr id="113667" name="Rectangle 3"/>
          <p:cNvSpPr>
            <a:spLocks noChangeArrowheads="1"/>
          </p:cNvSpPr>
          <p:nvPr/>
        </p:nvSpPr>
        <p:spPr bwMode="auto">
          <a:xfrm>
            <a:off x="485775" y="1581150"/>
            <a:ext cx="6823075"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Times New Roman" panose="02020603050405020304" pitchFamily="18" charset="0"/>
              </a:rPr>
              <a:t>Difference equation</a:t>
            </a:r>
          </a:p>
          <a:p>
            <a:pPr eaLnBrk="1" hangingPunct="1">
              <a:spcBef>
                <a:spcPct val="0"/>
              </a:spcBef>
              <a:buFontTx/>
              <a:buNone/>
            </a:pPr>
            <a:r>
              <a:rPr lang="en-GB" altLang="en-US" sz="2400">
                <a:latin typeface="Times New Roman" panose="02020603050405020304" pitchFamily="18" charset="0"/>
              </a:rPr>
              <a:t>{{-1,1,1},{1,-1,0},{0,1,-1}}</a:t>
            </a:r>
          </a:p>
          <a:p>
            <a:pPr eaLnBrk="1" hangingPunct="1">
              <a:spcBef>
                <a:spcPct val="0"/>
              </a:spcBef>
              <a:buFontTx/>
              <a:buNone/>
            </a:pPr>
            <a:r>
              <a:rPr lang="en-GB" altLang="en-US" sz="2400">
                <a:latin typeface="Times New Roman" panose="02020603050405020304" pitchFamily="18" charset="0"/>
              </a:rPr>
              <a:t>Recurrence</a:t>
            </a:r>
          </a:p>
          <a:p>
            <a:pPr eaLnBrk="1" hangingPunct="1">
              <a:spcBef>
                <a:spcPct val="0"/>
              </a:spcBef>
              <a:buFontTx/>
              <a:buNone/>
            </a:pPr>
            <a:r>
              <a:rPr lang="en-GB" altLang="en-US" sz="2400">
                <a:latin typeface="Times New Roman" panose="02020603050405020304" pitchFamily="18" charset="0"/>
              </a:rPr>
              <a:t>{{0,1,1},{1,0,0},{0,1,0}}</a:t>
            </a:r>
          </a:p>
          <a:p>
            <a:pPr eaLnBrk="1" hangingPunct="1">
              <a:spcBef>
                <a:spcPct val="0"/>
              </a:spcBef>
              <a:buFontTx/>
              <a:buNone/>
            </a:pPr>
            <a:r>
              <a:rPr lang="en-GB" altLang="en-US" sz="2400">
                <a:latin typeface="Times New Roman" panose="02020603050405020304" pitchFamily="18" charset="0"/>
                <a:sym typeface="Symbol" panose="05050102010706020507" pitchFamily="18" charset="2"/>
              </a:rPr>
              <a:t>1+ - ^3 =0</a:t>
            </a:r>
          </a:p>
          <a:p>
            <a:pPr eaLnBrk="1" hangingPunct="1">
              <a:spcBef>
                <a:spcPct val="0"/>
              </a:spcBef>
              <a:buFontTx/>
              <a:buNone/>
            </a:pPr>
            <a:r>
              <a:rPr lang="en-GB" altLang="en-US" sz="2400">
                <a:latin typeface="Times New Roman" panose="02020603050405020304" pitchFamily="18" charset="0"/>
                <a:sym typeface="Symbol" panose="05050102010706020507" pitchFamily="18" charset="2"/>
              </a:rPr>
              <a:t>No simple solution, but has one ev at approx 1.324&lt;1/2+1/2 sqrt 5</a:t>
            </a:r>
          </a:p>
          <a:p>
            <a:pPr eaLnBrk="1" hangingPunct="1">
              <a:spcBef>
                <a:spcPct val="0"/>
              </a:spcBef>
              <a:buFontTx/>
              <a:buNone/>
            </a:pPr>
            <a:endParaRPr lang="en-GB" altLang="en-US" sz="2400">
              <a:latin typeface="Times New Roman" panose="02020603050405020304" pitchFamily="18" charset="0"/>
              <a:sym typeface="Symbol" panose="05050102010706020507" pitchFamily="18" charset="2"/>
            </a:endParaRPr>
          </a:p>
          <a:p>
            <a:pPr eaLnBrk="1" hangingPunct="1">
              <a:spcBef>
                <a:spcPct val="0"/>
              </a:spcBef>
              <a:buFontTx/>
              <a:buNone/>
            </a:pPr>
            <a:r>
              <a:rPr lang="en-GB" altLang="en-US" sz="2400">
                <a:latin typeface="Times New Roman" panose="02020603050405020304" pitchFamily="18" charset="0"/>
                <a:sym typeface="Symbol" panose="05050102010706020507" pitchFamily="18" charset="2"/>
              </a:rPr>
              <a:t>Problem can be rewritten to Padova sequence:</a:t>
            </a:r>
          </a:p>
          <a:p>
            <a:pPr eaLnBrk="1" hangingPunct="1">
              <a:spcBef>
                <a:spcPct val="0"/>
              </a:spcBef>
              <a:buFontTx/>
              <a:buNone/>
            </a:pPr>
            <a:r>
              <a:rPr lang="en-GB" altLang="en-US" sz="2400">
                <a:latin typeface="Times New Roman" panose="02020603050405020304" pitchFamily="18" charset="0"/>
                <a:sym typeface="Symbol" panose="05050102010706020507" pitchFamily="18" charset="2"/>
              </a:rPr>
              <a:t>x(t)=x(t-2)+x(t-3)</a:t>
            </a:r>
          </a:p>
          <a:p>
            <a:pPr eaLnBrk="1" hangingPunct="1">
              <a:spcBef>
                <a:spcPct val="0"/>
              </a:spcBef>
              <a:buFontTx/>
              <a:buNone/>
            </a:pPr>
            <a:endParaRPr lang="en-GB" altLang="en-US" sz="2400">
              <a:latin typeface="Times New Roman" panose="02020603050405020304" pitchFamily="18" charset="0"/>
              <a:sym typeface="Symbol" panose="05050102010706020507" pitchFamily="18" charset="2"/>
            </a:endParaRPr>
          </a:p>
          <a:p>
            <a:pPr eaLnBrk="1" hangingPunct="1">
              <a:spcBef>
                <a:spcPct val="0"/>
              </a:spcBef>
              <a:buFontTx/>
              <a:buNone/>
            </a:pPr>
            <a:r>
              <a:rPr lang="en-GB" altLang="en-US" sz="2400">
                <a:latin typeface="Times New Roman" panose="02020603050405020304" pitchFamily="18" charset="0"/>
                <a:sym typeface="Symbol" panose="05050102010706020507" pitchFamily="18" charset="2"/>
              </a:rPr>
              <a:t>See</a:t>
            </a:r>
          </a:p>
          <a:p>
            <a:pPr eaLnBrk="1" hangingPunct="1">
              <a:spcBef>
                <a:spcPct val="0"/>
              </a:spcBef>
              <a:buFontTx/>
              <a:buNone/>
            </a:pPr>
            <a:r>
              <a:rPr lang="en-GB" altLang="en-US" sz="2400">
                <a:latin typeface="Times New Roman" panose="02020603050405020304" pitchFamily="18" charset="0"/>
                <a:sym typeface="Symbol" panose="05050102010706020507" pitchFamily="18" charset="2"/>
                <a:hlinkClick r:id="rId2"/>
              </a:rPr>
              <a:t>http://matheminutes.blogspot.co.uk/2012/02/killing-fibonaccis-rabbits.html</a:t>
            </a:r>
            <a:endParaRPr lang="en-GB" altLang="en-US" sz="2400">
              <a:latin typeface="Times New Roman" panose="02020603050405020304" pitchFamily="18" charset="0"/>
              <a:sym typeface="Symbol" panose="05050102010706020507" pitchFamily="18" charset="2"/>
            </a:endParaRPr>
          </a:p>
          <a:p>
            <a:pPr eaLnBrk="1" hangingPunct="1">
              <a:spcBef>
                <a:spcPct val="0"/>
              </a:spcBef>
              <a:buFontTx/>
              <a:buNone/>
            </a:pPr>
            <a:endParaRPr lang="en-GB" altLang="en-US" sz="2400">
              <a:latin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8686725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p:cNvSpPr>
          <p:nvPr>
            <p:ph type="title"/>
          </p:nvPr>
        </p:nvSpPr>
        <p:spPr/>
        <p:txBody>
          <a:bodyPr/>
          <a:lstStyle/>
          <a:p>
            <a:pPr eaLnBrk="1" hangingPunct="1"/>
            <a:endParaRPr lang="en-US" altLang="en-US" smtClean="0"/>
          </a:p>
        </p:txBody>
      </p:sp>
      <p:sp>
        <p:nvSpPr>
          <p:cNvPr id="14339" name="Text Box 3"/>
          <p:cNvSpPr txBox="1">
            <a:spLocks noChangeArrowheads="1"/>
          </p:cNvSpPr>
          <p:nvPr/>
        </p:nvSpPr>
        <p:spPr bwMode="auto">
          <a:xfrm>
            <a:off x="107950" y="3213100"/>
            <a:ext cx="223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Log</a:t>
            </a:r>
            <a:r>
              <a:rPr lang="en-GB" altLang="en-US" sz="2400" baseline="-25000">
                <a:latin typeface="Arial" panose="020B0604020202020204" pitchFamily="34" charset="0"/>
              </a:rPr>
              <a:t>2</a:t>
            </a:r>
            <a:r>
              <a:rPr lang="en-GB" altLang="en-US" sz="2400">
                <a:latin typeface="Arial" panose="020B0604020202020204" pitchFamily="34" charset="0"/>
              </a:rPr>
              <a:t>[grains]</a:t>
            </a:r>
          </a:p>
        </p:txBody>
      </p:sp>
      <p:sp>
        <p:nvSpPr>
          <p:cNvPr id="14340" name="Rectangle 4"/>
          <p:cNvSpPr>
            <a:spLocks noChangeArrowheads="1"/>
          </p:cNvSpPr>
          <p:nvPr>
            <p:ph type="body" idx="1"/>
          </p:nvPr>
        </p:nvSpPr>
        <p:spPr/>
        <p:txBody>
          <a:bodyPr/>
          <a:lstStyle/>
          <a:p>
            <a:pPr eaLnBrk="1" hangingPunct="1">
              <a:spcBef>
                <a:spcPct val="50000"/>
              </a:spcBef>
              <a:buFontTx/>
              <a:buNone/>
            </a:pPr>
            <a:endParaRPr lang="en-US" altLang="en-US" smtClean="0"/>
          </a:p>
        </p:txBody>
      </p:sp>
      <p:sp>
        <p:nvSpPr>
          <p:cNvPr id="14341" name="Text Box 5"/>
          <p:cNvSpPr txBox="1">
            <a:spLocks noChangeArrowheads="1"/>
          </p:cNvSpPr>
          <p:nvPr/>
        </p:nvSpPr>
        <p:spPr bwMode="auto">
          <a:xfrm>
            <a:off x="5003800" y="5851525"/>
            <a:ext cx="223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squares</a:t>
            </a:r>
          </a:p>
        </p:txBody>
      </p:sp>
      <p:pic>
        <p:nvPicPr>
          <p:cNvPr id="1434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765175"/>
            <a:ext cx="6119813" cy="502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14188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8" name="Object 1"/>
          <p:cNvGraphicFramePr>
            <a:graphicFrameLocks noChangeAspect="1"/>
          </p:cNvGraphicFramePr>
          <p:nvPr/>
        </p:nvGraphicFramePr>
        <p:xfrm>
          <a:off x="250825" y="1598613"/>
          <a:ext cx="7935913" cy="5253037"/>
        </p:xfrm>
        <a:graphic>
          <a:graphicData uri="http://schemas.openxmlformats.org/presentationml/2006/ole">
            <mc:AlternateContent xmlns:mc="http://schemas.openxmlformats.org/markup-compatibility/2006">
              <mc:Choice xmlns:v="urn:schemas-microsoft-com:vml" Requires="v">
                <p:oleObj spid="_x0000_s35893" name="Artwork" r:id="rId3" imgW="4142857" imgH="2742857" progId="Adobe.Illustrator.7">
                  <p:embed/>
                </p:oleObj>
              </mc:Choice>
              <mc:Fallback>
                <p:oleObj name="Artwork" r:id="rId3" imgW="4142857" imgH="2742857" progId="Adobe.Illustrator.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598613"/>
                        <a:ext cx="7935913" cy="525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59" name="Rectangle 2"/>
          <p:cNvSpPr>
            <a:spLocks noGrp="1" noChangeArrowheads="1"/>
          </p:cNvSpPr>
          <p:nvPr>
            <p:ph type="title"/>
          </p:nvPr>
        </p:nvSpPr>
        <p:spPr>
          <a:xfrm>
            <a:off x="457200" y="274638"/>
            <a:ext cx="8686800" cy="1143000"/>
          </a:xfrm>
        </p:spPr>
        <p:txBody>
          <a:bodyPr>
            <a:normAutofit fontScale="90000"/>
          </a:bodyPr>
          <a:lstStyle/>
          <a:p>
            <a:pPr eaLnBrk="1" hangingPunct="1"/>
            <a:r>
              <a:rPr lang="en-GB" altLang="en-US" sz="4000" smtClean="0"/>
              <a:t>Humans vs Bacteria:</a:t>
            </a:r>
            <a:br>
              <a:rPr lang="en-GB" altLang="en-US" sz="4000" smtClean="0"/>
            </a:br>
            <a:r>
              <a:rPr lang="en-GB" altLang="en-US" sz="4000" smtClean="0"/>
              <a:t>the growth of the human population</a:t>
            </a:r>
          </a:p>
        </p:txBody>
      </p:sp>
      <p:grpSp>
        <p:nvGrpSpPr>
          <p:cNvPr id="106509" name="Group 13"/>
          <p:cNvGrpSpPr>
            <a:grpSpLocks/>
          </p:cNvGrpSpPr>
          <p:nvPr/>
        </p:nvGrpSpPr>
        <p:grpSpPr bwMode="auto">
          <a:xfrm>
            <a:off x="323850" y="1828800"/>
            <a:ext cx="8534400" cy="5029200"/>
            <a:chOff x="144" y="1152"/>
            <a:chExt cx="5376" cy="3168"/>
          </a:xfrm>
        </p:grpSpPr>
        <p:sp>
          <p:nvSpPr>
            <p:cNvPr id="19461" name="Rectangle 11" descr="Blue tissue paper"/>
            <p:cNvSpPr>
              <a:spLocks noChangeArrowheads="1"/>
            </p:cNvSpPr>
            <p:nvPr/>
          </p:nvSpPr>
          <p:spPr bwMode="auto">
            <a:xfrm>
              <a:off x="144" y="1152"/>
              <a:ext cx="5376" cy="316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aphicFrame>
          <p:nvGraphicFramePr>
            <p:cNvPr id="19462" name="Object 8"/>
            <p:cNvGraphicFramePr>
              <a:graphicFrameLocks noChangeAspect="1"/>
            </p:cNvGraphicFramePr>
            <p:nvPr/>
          </p:nvGraphicFramePr>
          <p:xfrm>
            <a:off x="2712" y="1536"/>
            <a:ext cx="2712" cy="1902"/>
          </p:xfrm>
          <a:graphic>
            <a:graphicData uri="http://schemas.openxmlformats.org/presentationml/2006/ole">
              <mc:AlternateContent xmlns:mc="http://schemas.openxmlformats.org/markup-compatibility/2006">
                <mc:Choice xmlns:v="urn:schemas-microsoft-com:vml" Requires="v">
                  <p:oleObj spid="_x0000_s35894" name="Artwork" r:id="rId5" imgW="4304762" imgH="3019048" progId="Adobe.Illustrator.7">
                    <p:embed/>
                  </p:oleObj>
                </mc:Choice>
                <mc:Fallback>
                  <p:oleObj name="Artwork" r:id="rId5" imgW="4304762" imgH="3019048" progId="Adobe.Illustrator.7">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2" y="1536"/>
                          <a:ext cx="2712" cy="1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3" name="Object 10"/>
            <p:cNvGraphicFramePr>
              <a:graphicFrameLocks noChangeAspect="1"/>
            </p:cNvGraphicFramePr>
            <p:nvPr/>
          </p:nvGraphicFramePr>
          <p:xfrm>
            <a:off x="336" y="1536"/>
            <a:ext cx="2784" cy="1902"/>
          </p:xfrm>
          <a:graphic>
            <a:graphicData uri="http://schemas.openxmlformats.org/presentationml/2006/ole">
              <mc:AlternateContent xmlns:mc="http://schemas.openxmlformats.org/markup-compatibility/2006">
                <mc:Choice xmlns:v="urn:schemas-microsoft-com:vml" Requires="v">
                  <p:oleObj spid="_x0000_s35895" name="Artwork" r:id="rId7" imgW="4420217" imgH="2866667" progId="Adobe.Illustrator.7">
                    <p:embed/>
                  </p:oleObj>
                </mc:Choice>
                <mc:Fallback>
                  <p:oleObj name="Artwork" r:id="rId7" imgW="4420217" imgH="2866667" progId="Adobe.Illustrator.7">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 y="1536"/>
                          <a:ext cx="2784" cy="1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185369188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5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85800" y="476250"/>
            <a:ext cx="7772400" cy="1143000"/>
          </a:xfrm>
        </p:spPr>
        <p:txBody>
          <a:bodyPr/>
          <a:lstStyle/>
          <a:p>
            <a:pPr eaLnBrk="1" hangingPunct="1"/>
            <a:r>
              <a:rPr lang="en-GB" altLang="en-US" sz="3600" smtClean="0"/>
              <a:t>Humans vs Bacteria:</a:t>
            </a:r>
          </a:p>
        </p:txBody>
      </p:sp>
      <p:sp>
        <p:nvSpPr>
          <p:cNvPr id="20483" name="Content Placeholder 2"/>
          <p:cNvSpPr>
            <a:spLocks noGrp="1"/>
          </p:cNvSpPr>
          <p:nvPr>
            <p:ph idx="1"/>
          </p:nvPr>
        </p:nvSpPr>
        <p:spPr>
          <a:xfrm>
            <a:off x="457200" y="1600200"/>
            <a:ext cx="6172201" cy="4525963"/>
          </a:xfrm>
        </p:spPr>
        <p:txBody>
          <a:bodyPr>
            <a:normAutofit/>
          </a:bodyPr>
          <a:lstStyle/>
          <a:p>
            <a:pPr eaLnBrk="1" hangingPunct="1"/>
            <a:r>
              <a:rPr lang="en-GB" altLang="en-US" dirty="0" smtClean="0"/>
              <a:t>Can we find any patterns in human population growth?</a:t>
            </a:r>
          </a:p>
          <a:p>
            <a:pPr eaLnBrk="1" hangingPunct="1"/>
            <a:endParaRPr lang="en-GB" altLang="en-US" dirty="0" smtClean="0"/>
          </a:p>
          <a:p>
            <a:pPr eaLnBrk="1" hangingPunct="1"/>
            <a:r>
              <a:rPr lang="en-GB" altLang="en-US" dirty="0" smtClean="0"/>
              <a:t>Malthus wrote an essay (1789) in which he claims that the human population grows </a:t>
            </a:r>
            <a:r>
              <a:rPr lang="en-GB" altLang="en-US" dirty="0" smtClean="0"/>
              <a:t>geometrically</a:t>
            </a:r>
          </a:p>
          <a:p>
            <a:pPr eaLnBrk="1" hangingPunct="1"/>
            <a:endParaRPr lang="en-GB" altLang="en-US" dirty="0"/>
          </a:p>
          <a:p>
            <a:pPr eaLnBrk="1" hangingPunct="1"/>
            <a:r>
              <a:rPr lang="en-GB" altLang="en-US" dirty="0" smtClean="0"/>
              <a:t>The view that the human population grows in a similar fashion to a bacterial population has been very influential</a:t>
            </a:r>
            <a:endParaRPr lang="en-GB" altLang="en-US" dirty="0" smtClean="0"/>
          </a:p>
        </p:txBody>
      </p:sp>
      <p:pic>
        <p:nvPicPr>
          <p:cNvPr id="20484" name="Picture 5" descr="Thomas Robert Malthus Wellcome L0069037 -cro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6413" y="44450"/>
            <a:ext cx="209550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856413" y="1928813"/>
            <a:ext cx="2287587" cy="708025"/>
          </a:xfrm>
          <a:prstGeom prst="rect">
            <a:avLst/>
          </a:prstGeom>
          <a:noFill/>
        </p:spPr>
        <p:txBody>
          <a:bodyPr>
            <a:spAutoFit/>
          </a:bodyPr>
          <a:lstStyle/>
          <a:p>
            <a:pPr>
              <a:defRPr/>
            </a:pPr>
            <a:r>
              <a:rPr lang="en-GB" sz="2000" dirty="0">
                <a:solidFill>
                  <a:schemeClr val="bg1"/>
                </a:solidFill>
                <a:latin typeface="+mn-lt"/>
              </a:rPr>
              <a:t>The reverend Thomas Malthus</a:t>
            </a:r>
          </a:p>
        </p:txBody>
      </p:sp>
      <p:grpSp>
        <p:nvGrpSpPr>
          <p:cNvPr id="5" name="Group 4"/>
          <p:cNvGrpSpPr>
            <a:grpSpLocks/>
          </p:cNvGrpSpPr>
          <p:nvPr/>
        </p:nvGrpSpPr>
        <p:grpSpPr bwMode="auto">
          <a:xfrm>
            <a:off x="7812088" y="0"/>
            <a:ext cx="1252537" cy="792163"/>
            <a:chOff x="7812360" y="0"/>
            <a:chExt cx="1252190" cy="792088"/>
          </a:xfrm>
        </p:grpSpPr>
        <p:sp>
          <p:nvSpPr>
            <p:cNvPr id="3" name="Oval 2"/>
            <p:cNvSpPr/>
            <p:nvPr/>
          </p:nvSpPr>
          <p:spPr>
            <a:xfrm>
              <a:off x="7812360" y="0"/>
              <a:ext cx="1239494" cy="79208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506" name="TextBox 3"/>
            <p:cNvSpPr txBox="1">
              <a:spLocks noChangeArrowheads="1"/>
            </p:cNvSpPr>
            <p:nvPr/>
          </p:nvSpPr>
          <p:spPr bwMode="auto">
            <a:xfrm>
              <a:off x="7812360" y="169476"/>
              <a:ext cx="12521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1400">
                  <a:latin typeface="Segoe Print" panose="02000600000000000000" pitchFamily="2" charset="0"/>
                </a:rPr>
                <a:t>The end is nigh!</a:t>
              </a:r>
            </a:p>
          </p:txBody>
        </p:sp>
      </p:grpSp>
      <p:sp>
        <p:nvSpPr>
          <p:cNvPr id="20487" name="AutoShape 7" descr="Image result for karl marx"/>
          <p:cNvSpPr>
            <a:spLocks noChangeAspect="1" noChangeArrowheads="1"/>
          </p:cNvSpPr>
          <p:nvPr/>
        </p:nvSpPr>
        <p:spPr bwMode="auto">
          <a:xfrm>
            <a:off x="168275" y="-2027238"/>
            <a:ext cx="4229100" cy="4229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latin typeface="Times New Roman" panose="02020603050405020304" pitchFamily="18" charset="0"/>
            </a:endParaRPr>
          </a:p>
        </p:txBody>
      </p:sp>
      <p:sp>
        <p:nvSpPr>
          <p:cNvPr id="20488" name="AutoShape 9" descr="Image result for karl marx"/>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latin typeface="Times New Roman" panose="02020603050405020304" pitchFamily="18" charset="0"/>
            </a:endParaRPr>
          </a:p>
        </p:txBody>
      </p:sp>
      <p:sp>
        <p:nvSpPr>
          <p:cNvPr id="20489" name="AutoShape 11" descr="Image result for karl marx"/>
          <p:cNvSpPr>
            <a:spLocks noChangeAspect="1" noChangeArrowheads="1"/>
          </p:cNvSpPr>
          <p:nvPr/>
        </p:nvSpPr>
        <p:spPr bwMode="auto">
          <a:xfrm>
            <a:off x="320675" y="-301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latin typeface="Times New Roman" panose="02020603050405020304" pitchFamily="18" charset="0"/>
            </a:endParaRPr>
          </a:p>
        </p:txBody>
      </p:sp>
      <p:sp>
        <p:nvSpPr>
          <p:cNvPr id="20490" name="AutoShape 13" descr="Image result for karl marx"/>
          <p:cNvSpPr>
            <a:spLocks noChangeAspect="1" noChangeArrowheads="1"/>
          </p:cNvSpPr>
          <p:nvPr/>
        </p:nvSpPr>
        <p:spPr bwMode="auto">
          <a:xfrm>
            <a:off x="473075" y="1222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latin typeface="Times New Roman" panose="02020603050405020304" pitchFamily="18" charset="0"/>
            </a:endParaRPr>
          </a:p>
        </p:txBody>
      </p:sp>
      <p:sp>
        <p:nvSpPr>
          <p:cNvPr id="20491" name="AutoShape 15" descr="Image result for karl marx"/>
          <p:cNvSpPr>
            <a:spLocks noChangeAspect="1" noChangeArrowheads="1"/>
          </p:cNvSpPr>
          <p:nvPr/>
        </p:nvSpPr>
        <p:spPr bwMode="auto">
          <a:xfrm>
            <a:off x="625475" y="2746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latin typeface="Times New Roman" panose="02020603050405020304" pitchFamily="18" charset="0"/>
            </a:endParaRPr>
          </a:p>
        </p:txBody>
      </p:sp>
      <p:sp>
        <p:nvSpPr>
          <p:cNvPr id="20492" name="AutoShape 17" descr="Image result for karl marx"/>
          <p:cNvSpPr>
            <a:spLocks noChangeAspect="1" noChangeArrowheads="1"/>
          </p:cNvSpPr>
          <p:nvPr/>
        </p:nvSpPr>
        <p:spPr bwMode="auto">
          <a:xfrm>
            <a:off x="7778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latin typeface="Times New Roman" panose="02020603050405020304" pitchFamily="18" charset="0"/>
            </a:endParaRPr>
          </a:p>
        </p:txBody>
      </p:sp>
      <p:pic>
        <p:nvPicPr>
          <p:cNvPr id="17427" name="Picture 19" descr="Karl_Marx"/>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0700" y="2657475"/>
            <a:ext cx="2066925"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15"/>
          <p:cNvGrpSpPr>
            <a:grpSpLocks/>
          </p:cNvGrpSpPr>
          <p:nvPr/>
        </p:nvGrpSpPr>
        <p:grpSpPr bwMode="auto">
          <a:xfrm>
            <a:off x="6300788" y="2636838"/>
            <a:ext cx="1250950" cy="792162"/>
            <a:chOff x="7812360" y="0"/>
            <a:chExt cx="1252190" cy="792088"/>
          </a:xfrm>
        </p:grpSpPr>
        <p:sp>
          <p:nvSpPr>
            <p:cNvPr id="17" name="Oval 16"/>
            <p:cNvSpPr/>
            <p:nvPr/>
          </p:nvSpPr>
          <p:spPr>
            <a:xfrm>
              <a:off x="7812360" y="0"/>
              <a:ext cx="1239477" cy="79208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504" name="TextBox 17"/>
            <p:cNvSpPr txBox="1">
              <a:spLocks noChangeArrowheads="1"/>
            </p:cNvSpPr>
            <p:nvPr/>
          </p:nvSpPr>
          <p:spPr bwMode="auto">
            <a:xfrm>
              <a:off x="7812360" y="169476"/>
              <a:ext cx="12521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1400">
                  <a:latin typeface="Segoe Print" panose="02000600000000000000" pitchFamily="2" charset="0"/>
                </a:rPr>
                <a:t>Revolution!</a:t>
              </a:r>
            </a:p>
          </p:txBody>
        </p:sp>
      </p:grpSp>
      <p:sp>
        <p:nvSpPr>
          <p:cNvPr id="20495" name="AutoShape 21" descr="Image result for Charles Darwin"/>
          <p:cNvSpPr>
            <a:spLocks noChangeAspect="1" noChangeArrowheads="1"/>
          </p:cNvSpPr>
          <p:nvPr/>
        </p:nvSpPr>
        <p:spPr bwMode="auto">
          <a:xfrm>
            <a:off x="168275" y="-846138"/>
            <a:ext cx="1771650" cy="177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latin typeface="Times New Roman" panose="02020603050405020304" pitchFamily="18" charset="0"/>
            </a:endParaRPr>
          </a:p>
        </p:txBody>
      </p:sp>
      <p:sp>
        <p:nvSpPr>
          <p:cNvPr id="20496" name="AutoShape 23" descr="Image result for Charles Darwin"/>
          <p:cNvSpPr>
            <a:spLocks noChangeAspect="1" noChangeArrowheads="1"/>
          </p:cNvSpPr>
          <p:nvPr/>
        </p:nvSpPr>
        <p:spPr bwMode="auto">
          <a:xfrm>
            <a:off x="320675" y="-693738"/>
            <a:ext cx="1771650" cy="177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latin typeface="Times New Roman" panose="02020603050405020304" pitchFamily="18" charset="0"/>
            </a:endParaRPr>
          </a:p>
        </p:txBody>
      </p:sp>
      <p:sp>
        <p:nvSpPr>
          <p:cNvPr id="21" name="TextBox 20"/>
          <p:cNvSpPr txBox="1"/>
          <p:nvPr/>
        </p:nvSpPr>
        <p:spPr>
          <a:xfrm>
            <a:off x="6821488" y="4386925"/>
            <a:ext cx="2287587" cy="400050"/>
          </a:xfrm>
          <a:prstGeom prst="rect">
            <a:avLst/>
          </a:prstGeom>
          <a:noFill/>
        </p:spPr>
        <p:txBody>
          <a:bodyPr>
            <a:spAutoFit/>
          </a:bodyPr>
          <a:lstStyle/>
          <a:p>
            <a:pPr>
              <a:defRPr/>
            </a:pPr>
            <a:r>
              <a:rPr lang="en-GB" sz="2000" dirty="0">
                <a:solidFill>
                  <a:schemeClr val="bg1"/>
                </a:solidFill>
                <a:latin typeface="+mn-lt"/>
              </a:rPr>
              <a:t>Marx</a:t>
            </a:r>
          </a:p>
        </p:txBody>
      </p:sp>
      <p:pic>
        <p:nvPicPr>
          <p:cNvPr id="17433" name="Picture 25" descr="http://www.micropia.nl/media/filer_public_thumbnails/filer_public/e4/44/e444b0c1-4878-4aff-8701-c7275b593516/charles_darwin.jpg__1920x1080_q85_crop_subject_location-630%2C678_subsampling-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0700" y="4797425"/>
            <a:ext cx="2066925"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Group 24"/>
          <p:cNvGrpSpPr>
            <a:grpSpLocks/>
          </p:cNvGrpSpPr>
          <p:nvPr/>
        </p:nvGrpSpPr>
        <p:grpSpPr bwMode="auto">
          <a:xfrm>
            <a:off x="7856538" y="4797425"/>
            <a:ext cx="1252537" cy="792163"/>
            <a:chOff x="7812360" y="0"/>
            <a:chExt cx="1252190" cy="792088"/>
          </a:xfrm>
        </p:grpSpPr>
        <p:sp>
          <p:nvSpPr>
            <p:cNvPr id="26" name="Oval 25"/>
            <p:cNvSpPr/>
            <p:nvPr/>
          </p:nvSpPr>
          <p:spPr>
            <a:xfrm>
              <a:off x="7812360" y="0"/>
              <a:ext cx="1239494" cy="79208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502" name="TextBox 26"/>
            <p:cNvSpPr txBox="1">
              <a:spLocks noChangeArrowheads="1"/>
            </p:cNvSpPr>
            <p:nvPr/>
          </p:nvSpPr>
          <p:spPr bwMode="auto">
            <a:xfrm>
              <a:off x="7812360" y="169476"/>
              <a:ext cx="12521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1400">
                  <a:latin typeface="Segoe Print" panose="02000600000000000000" pitchFamily="2" charset="0"/>
                </a:rPr>
                <a:t>Evolution!</a:t>
              </a:r>
            </a:p>
          </p:txBody>
        </p:sp>
      </p:grpSp>
      <p:sp>
        <p:nvSpPr>
          <p:cNvPr id="28" name="TextBox 27"/>
          <p:cNvSpPr txBox="1"/>
          <p:nvPr/>
        </p:nvSpPr>
        <p:spPr>
          <a:xfrm>
            <a:off x="6804025" y="6413500"/>
            <a:ext cx="2287588" cy="400050"/>
          </a:xfrm>
          <a:prstGeom prst="rect">
            <a:avLst/>
          </a:prstGeom>
          <a:noFill/>
        </p:spPr>
        <p:txBody>
          <a:bodyPr>
            <a:spAutoFit/>
          </a:bodyPr>
          <a:lstStyle/>
          <a:p>
            <a:pPr>
              <a:defRPr/>
            </a:pPr>
            <a:r>
              <a:rPr lang="en-GB" sz="2000" dirty="0">
                <a:solidFill>
                  <a:schemeClr val="bg1"/>
                </a:solidFill>
                <a:latin typeface="+mn-lt"/>
              </a:rPr>
              <a:t>Darwin</a:t>
            </a:r>
          </a:p>
        </p:txBody>
      </p:sp>
    </p:spTree>
    <p:extLst>
      <p:ext uri="{BB962C8B-B14F-4D97-AF65-F5344CB8AC3E}">
        <p14:creationId xmlns:p14="http://schemas.microsoft.com/office/powerpoint/2010/main" val="41891181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2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descr="http://ucsdnews.ucsd.edu/news_uploads/Ecoli2.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39750" y="1557338"/>
            <a:ext cx="7772400" cy="1838325"/>
          </a:xfrm>
          <a:noFill/>
        </p:spPr>
      </p:pic>
      <p:sp>
        <p:nvSpPr>
          <p:cNvPr id="7" name="TextBox 6"/>
          <p:cNvSpPr txBox="1"/>
          <p:nvPr/>
        </p:nvSpPr>
        <p:spPr>
          <a:xfrm>
            <a:off x="760413" y="3338513"/>
            <a:ext cx="7772400" cy="522287"/>
          </a:xfrm>
          <a:prstGeom prst="rect">
            <a:avLst/>
          </a:prstGeom>
          <a:noFill/>
        </p:spPr>
        <p:txBody>
          <a:bodyPr>
            <a:spAutoFit/>
          </a:bodyPr>
          <a:lstStyle/>
          <a:p>
            <a:pPr eaLnBrk="1" hangingPunct="1">
              <a:defRPr/>
            </a:pPr>
            <a:r>
              <a:rPr lang="en-GB" sz="2800" dirty="0" smtClean="0">
                <a:latin typeface="+mj-lt"/>
              </a:rPr>
              <a:t>A </a:t>
            </a:r>
            <a:r>
              <a:rPr lang="en-GB" sz="2800" dirty="0">
                <a:latin typeface="+mj-lt"/>
              </a:rPr>
              <a:t>single E. </a:t>
            </a:r>
            <a:r>
              <a:rPr lang="en-GB" sz="2800" dirty="0">
                <a:latin typeface="+mj-lt"/>
              </a:rPr>
              <a:t>coli cell dividing</a:t>
            </a:r>
          </a:p>
        </p:txBody>
      </p:sp>
      <p:sp>
        <p:nvSpPr>
          <p:cNvPr id="10" name="Content Placeholder 2"/>
          <p:cNvSpPr txBox="1">
            <a:spLocks/>
          </p:cNvSpPr>
          <p:nvPr/>
        </p:nvSpPr>
        <p:spPr bwMode="auto">
          <a:xfrm>
            <a:off x="539750" y="4292600"/>
            <a:ext cx="7772400" cy="230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defRPr/>
            </a:pPr>
            <a:r>
              <a:rPr lang="en-GB" kern="0" dirty="0" smtClean="0"/>
              <a:t>Bacteria multiply by dividing in 2</a:t>
            </a:r>
          </a:p>
          <a:p>
            <a:pPr>
              <a:defRPr/>
            </a:pPr>
            <a:r>
              <a:rPr lang="en-GB" kern="0" dirty="0" smtClean="0"/>
              <a:t>So you get 1,2,4,8,16,32 </a:t>
            </a:r>
            <a:r>
              <a:rPr lang="en-GB" kern="0" dirty="0" err="1" smtClean="0"/>
              <a:t>etc</a:t>
            </a:r>
            <a:r>
              <a:rPr lang="en-GB" kern="0" dirty="0" smtClean="0"/>
              <a:t> bacteria</a:t>
            </a:r>
          </a:p>
          <a:p>
            <a:pPr>
              <a:defRPr/>
            </a:pPr>
            <a:r>
              <a:rPr lang="en-GB" kern="0" dirty="0" smtClean="0"/>
              <a:t>This is a geometric series (all terms powers of 2)</a:t>
            </a:r>
            <a:endParaRPr lang="en-GB" kern="0" dirty="0"/>
          </a:p>
        </p:txBody>
      </p:sp>
      <p:sp>
        <p:nvSpPr>
          <p:cNvPr id="17413" name="Rectangle 2"/>
          <p:cNvSpPr>
            <a:spLocks noGrp="1" noChangeArrowheads="1"/>
          </p:cNvSpPr>
          <p:nvPr>
            <p:ph type="title"/>
          </p:nvPr>
        </p:nvSpPr>
        <p:spPr>
          <a:xfrm>
            <a:off x="685800" y="476250"/>
            <a:ext cx="7772400" cy="1143000"/>
          </a:xfrm>
        </p:spPr>
        <p:txBody>
          <a:bodyPr/>
          <a:lstStyle/>
          <a:p>
            <a:pPr eaLnBrk="1" hangingPunct="1"/>
            <a:r>
              <a:rPr lang="en-GB" altLang="en-US" sz="3600" dirty="0" smtClean="0"/>
              <a:t>Humans vs </a:t>
            </a:r>
            <a:r>
              <a:rPr lang="en-GB" altLang="en-US" sz="3600" dirty="0" smtClean="0"/>
              <a:t>Bacteria: Bacterial </a:t>
            </a:r>
            <a:r>
              <a:rPr lang="en-GB" altLang="en-US" sz="3600" dirty="0" smtClean="0"/>
              <a:t>growth</a:t>
            </a:r>
          </a:p>
        </p:txBody>
      </p:sp>
    </p:spTree>
    <p:extLst>
      <p:ext uri="{BB962C8B-B14F-4D97-AF65-F5344CB8AC3E}">
        <p14:creationId xmlns:p14="http://schemas.microsoft.com/office/powerpoint/2010/main" val="4220994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idx="1"/>
          </p:nvPr>
        </p:nvSpPr>
        <p:spPr>
          <a:xfrm>
            <a:off x="395288" y="2492375"/>
            <a:ext cx="3467100" cy="4525963"/>
          </a:xfrm>
        </p:spPr>
        <p:txBody>
          <a:bodyPr/>
          <a:lstStyle/>
          <a:p>
            <a:pPr eaLnBrk="1" hangingPunct="1">
              <a:buFontTx/>
              <a:buNone/>
            </a:pPr>
            <a:r>
              <a:rPr lang="en-US" altLang="en-US" i="1" dirty="0" smtClean="0"/>
              <a:t>Escherichia coli</a:t>
            </a:r>
            <a:r>
              <a:rPr lang="en-US" altLang="en-US" dirty="0" smtClean="0"/>
              <a:t> grown on </a:t>
            </a:r>
            <a:r>
              <a:rPr lang="en-US" altLang="en-US" dirty="0" smtClean="0">
                <a:solidFill>
                  <a:srgbClr val="FF0000"/>
                </a:solidFill>
              </a:rPr>
              <a:t>minimal salts </a:t>
            </a:r>
            <a:r>
              <a:rPr lang="en-US" altLang="en-US" dirty="0" smtClean="0"/>
              <a:t>and </a:t>
            </a:r>
            <a:r>
              <a:rPr lang="en-US" altLang="en-US" dirty="0" smtClean="0">
                <a:solidFill>
                  <a:srgbClr val="002060"/>
                </a:solidFill>
              </a:rPr>
              <a:t>complex medium</a:t>
            </a:r>
          </a:p>
          <a:p>
            <a:pPr eaLnBrk="1" hangingPunct="1">
              <a:buFontTx/>
              <a:buNone/>
            </a:pPr>
            <a:endParaRPr lang="en-US" altLang="en-US" b="1" dirty="0" smtClean="0"/>
          </a:p>
          <a:p>
            <a:pPr eaLnBrk="1" hangingPunct="1"/>
            <a:endParaRPr lang="en-US" altLang="en-US" dirty="0" smtClean="0"/>
          </a:p>
        </p:txBody>
      </p:sp>
      <p:sp>
        <p:nvSpPr>
          <p:cNvPr id="19459" name="Rectangle 2"/>
          <p:cNvSpPr>
            <a:spLocks noGrp="1" noChangeArrowheads="1"/>
          </p:cNvSpPr>
          <p:nvPr>
            <p:ph type="title"/>
          </p:nvPr>
        </p:nvSpPr>
        <p:spPr>
          <a:xfrm>
            <a:off x="376501" y="260350"/>
            <a:ext cx="7772400" cy="1143000"/>
          </a:xfrm>
        </p:spPr>
        <p:txBody>
          <a:bodyPr/>
          <a:lstStyle/>
          <a:p>
            <a:pPr eaLnBrk="1" hangingPunct="1"/>
            <a:r>
              <a:rPr lang="en-GB" altLang="en-US" sz="4000" dirty="0" smtClean="0"/>
              <a:t>Bacterial Growth</a:t>
            </a:r>
          </a:p>
        </p:txBody>
      </p:sp>
      <p:sp>
        <p:nvSpPr>
          <p:cNvPr id="19460" name="Text Box 11"/>
          <p:cNvSpPr txBox="1">
            <a:spLocks noChangeArrowheads="1"/>
          </p:cNvSpPr>
          <p:nvPr/>
        </p:nvSpPr>
        <p:spPr bwMode="auto">
          <a:xfrm>
            <a:off x="3455988" y="6480175"/>
            <a:ext cx="63007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Tx/>
              <a:buChar char="•"/>
            </a:pPr>
            <a:r>
              <a:rPr lang="en-US" altLang="en-US" sz="1200">
                <a:latin typeface="Times New Roman" panose="02020603050405020304" pitchFamily="18" charset="0"/>
              </a:rPr>
              <a:t>http://biology.clc.uc.edu/fankhauser/labs/microbiology/growth_curve/growth_curve.htm</a:t>
            </a:r>
          </a:p>
          <a:p>
            <a:pPr eaLnBrk="1" hangingPunct="1">
              <a:spcBef>
                <a:spcPct val="50000"/>
              </a:spcBef>
              <a:buFontTx/>
              <a:buNone/>
            </a:pPr>
            <a:endParaRPr lang="en-US" altLang="en-US" sz="1200">
              <a:latin typeface="Times New Roman" panose="02020603050405020304" pitchFamily="18" charset="0"/>
            </a:endParaRPr>
          </a:p>
        </p:txBody>
      </p:sp>
      <p:sp>
        <p:nvSpPr>
          <p:cNvPr id="7" name="Rectangle 6"/>
          <p:cNvSpPr/>
          <p:nvPr/>
        </p:nvSpPr>
        <p:spPr>
          <a:xfrm>
            <a:off x="4500563" y="692150"/>
            <a:ext cx="4248150" cy="554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pic>
        <p:nvPicPr>
          <p:cNvPr id="19462"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60963" y="904875"/>
            <a:ext cx="3082925"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4005263"/>
            <a:ext cx="3167063"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TextBox 10"/>
          <p:cNvSpPr txBox="1">
            <a:spLocks noChangeArrowheads="1"/>
          </p:cNvSpPr>
          <p:nvPr/>
        </p:nvSpPr>
        <p:spPr bwMode="auto">
          <a:xfrm>
            <a:off x="6011863" y="5949950"/>
            <a:ext cx="2089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200">
                <a:latin typeface="Arial" panose="020B0604020202020204" pitchFamily="34" charset="0"/>
                <a:cs typeface="Arial" panose="020B0604020202020204" pitchFamily="34" charset="0"/>
              </a:rPr>
              <a:t>Time (mins)</a:t>
            </a:r>
          </a:p>
        </p:txBody>
      </p:sp>
      <p:sp>
        <p:nvSpPr>
          <p:cNvPr id="19465" name="TextBox 11"/>
          <p:cNvSpPr txBox="1">
            <a:spLocks noChangeArrowheads="1"/>
          </p:cNvSpPr>
          <p:nvPr/>
        </p:nvSpPr>
        <p:spPr bwMode="auto">
          <a:xfrm>
            <a:off x="5940425" y="2924175"/>
            <a:ext cx="20875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200">
                <a:latin typeface="Arial" panose="020B0604020202020204" pitchFamily="34" charset="0"/>
                <a:cs typeface="Arial" panose="020B0604020202020204" pitchFamily="34" charset="0"/>
              </a:rPr>
              <a:t>Time (mins)</a:t>
            </a:r>
          </a:p>
        </p:txBody>
      </p:sp>
      <p:sp>
        <p:nvSpPr>
          <p:cNvPr id="19466" name="TextBox 12"/>
          <p:cNvSpPr txBox="1">
            <a:spLocks noChangeArrowheads="1"/>
          </p:cNvSpPr>
          <p:nvPr/>
        </p:nvSpPr>
        <p:spPr bwMode="auto">
          <a:xfrm rot="-5400000">
            <a:off x="4080669" y="1432719"/>
            <a:ext cx="1547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200">
                <a:latin typeface="Arial" panose="020B0604020202020204" pitchFamily="34" charset="0"/>
                <a:cs typeface="Arial" panose="020B0604020202020204" pitchFamily="34" charset="0"/>
              </a:rPr>
              <a:t>Absorbancy</a:t>
            </a:r>
          </a:p>
        </p:txBody>
      </p:sp>
      <p:sp>
        <p:nvSpPr>
          <p:cNvPr id="19467" name="TextBox 13"/>
          <p:cNvSpPr txBox="1">
            <a:spLocks noChangeArrowheads="1"/>
          </p:cNvSpPr>
          <p:nvPr/>
        </p:nvSpPr>
        <p:spPr bwMode="auto">
          <a:xfrm rot="-5400000">
            <a:off x="4091782" y="4749006"/>
            <a:ext cx="1547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200">
                <a:latin typeface="Arial" panose="020B0604020202020204" pitchFamily="34" charset="0"/>
                <a:cs typeface="Arial" panose="020B0604020202020204" pitchFamily="34" charset="0"/>
              </a:rPr>
              <a:t>Absorbancy</a:t>
            </a:r>
          </a:p>
        </p:txBody>
      </p:sp>
    </p:spTree>
    <p:extLst>
      <p:ext uri="{BB962C8B-B14F-4D97-AF65-F5344CB8AC3E}">
        <p14:creationId xmlns:p14="http://schemas.microsoft.com/office/powerpoint/2010/main" val="42218845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33400" y="4437063"/>
            <a:ext cx="7639050" cy="2305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grpSp>
        <p:nvGrpSpPr>
          <p:cNvPr id="20483" name="Group 13"/>
          <p:cNvGrpSpPr>
            <a:grpSpLocks/>
          </p:cNvGrpSpPr>
          <p:nvPr/>
        </p:nvGrpSpPr>
        <p:grpSpPr bwMode="auto">
          <a:xfrm>
            <a:off x="533400" y="1735138"/>
            <a:ext cx="7639050" cy="2341562"/>
            <a:chOff x="336" y="1536"/>
            <a:chExt cx="5088" cy="1902"/>
          </a:xfrm>
        </p:grpSpPr>
        <p:graphicFrame>
          <p:nvGraphicFramePr>
            <p:cNvPr id="20492" name="Object 8"/>
            <p:cNvGraphicFramePr>
              <a:graphicFrameLocks noChangeAspect="1"/>
            </p:cNvGraphicFramePr>
            <p:nvPr/>
          </p:nvGraphicFramePr>
          <p:xfrm>
            <a:off x="2712" y="1536"/>
            <a:ext cx="2712" cy="1902"/>
          </p:xfrm>
          <a:graphic>
            <a:graphicData uri="http://schemas.openxmlformats.org/presentationml/2006/ole">
              <mc:AlternateContent xmlns:mc="http://schemas.openxmlformats.org/markup-compatibility/2006">
                <mc:Choice xmlns:v="urn:schemas-microsoft-com:vml" Requires="v">
                  <p:oleObj spid="_x0000_s1068" name="Artwork" r:id="rId3" imgW="4304762" imgH="3019048" progId="Adobe.Illustrator.7">
                    <p:embed/>
                  </p:oleObj>
                </mc:Choice>
                <mc:Fallback>
                  <p:oleObj name="Artwork" r:id="rId3" imgW="4304762" imgH="3019048" progId="Adobe.Illustrator.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2" y="1536"/>
                          <a:ext cx="2712" cy="1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93" name="Object 10"/>
            <p:cNvGraphicFramePr>
              <a:graphicFrameLocks noChangeAspect="1"/>
            </p:cNvGraphicFramePr>
            <p:nvPr/>
          </p:nvGraphicFramePr>
          <p:xfrm>
            <a:off x="336" y="1536"/>
            <a:ext cx="2784" cy="1902"/>
          </p:xfrm>
          <a:graphic>
            <a:graphicData uri="http://schemas.openxmlformats.org/presentationml/2006/ole">
              <mc:AlternateContent xmlns:mc="http://schemas.openxmlformats.org/markup-compatibility/2006">
                <mc:Choice xmlns:v="urn:schemas-microsoft-com:vml" Requires="v">
                  <p:oleObj spid="_x0000_s1069" name="Artwork" r:id="rId5" imgW="4420217" imgH="2866667" progId="Adobe.Illustrator.7">
                    <p:embed/>
                  </p:oleObj>
                </mc:Choice>
                <mc:Fallback>
                  <p:oleObj name="Artwork" r:id="rId5" imgW="4420217" imgH="2866667" progId="Adobe.Illustrator.7">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 y="1536"/>
                          <a:ext cx="2784" cy="1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0484" name="Title 1"/>
          <p:cNvSpPr>
            <a:spLocks noGrp="1"/>
          </p:cNvSpPr>
          <p:nvPr>
            <p:ph type="title"/>
          </p:nvPr>
        </p:nvSpPr>
        <p:spPr/>
        <p:txBody>
          <a:bodyPr/>
          <a:lstStyle/>
          <a:p>
            <a:r>
              <a:rPr lang="en-GB" altLang="en-US" smtClean="0"/>
              <a:t>Humans vs Bacteria</a:t>
            </a:r>
          </a:p>
        </p:txBody>
      </p:sp>
      <p:pic>
        <p:nvPicPr>
          <p:cNvPr id="20485" name="Picture 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87450" y="4581525"/>
            <a:ext cx="3084513"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1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76825" y="4581525"/>
            <a:ext cx="3167063"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TextBox 11"/>
          <p:cNvSpPr txBox="1">
            <a:spLocks noChangeArrowheads="1"/>
          </p:cNvSpPr>
          <p:nvPr/>
        </p:nvSpPr>
        <p:spPr bwMode="auto">
          <a:xfrm>
            <a:off x="431800" y="1651000"/>
            <a:ext cx="1547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600">
                <a:latin typeface="Arial" panose="020B0604020202020204" pitchFamily="34" charset="0"/>
                <a:cs typeface="Arial" panose="020B0604020202020204" pitchFamily="34" charset="0"/>
              </a:rPr>
              <a:t>Humans</a:t>
            </a:r>
          </a:p>
        </p:txBody>
      </p:sp>
      <p:sp>
        <p:nvSpPr>
          <p:cNvPr id="20488" name="TextBox 12"/>
          <p:cNvSpPr txBox="1">
            <a:spLocks noChangeArrowheads="1"/>
          </p:cNvSpPr>
          <p:nvPr/>
        </p:nvSpPr>
        <p:spPr bwMode="auto">
          <a:xfrm>
            <a:off x="431800" y="4406900"/>
            <a:ext cx="15478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600">
                <a:latin typeface="Arial" panose="020B0604020202020204" pitchFamily="34" charset="0"/>
                <a:cs typeface="Arial" panose="020B0604020202020204" pitchFamily="34" charset="0"/>
              </a:rPr>
              <a:t>Bacteria</a:t>
            </a:r>
          </a:p>
        </p:txBody>
      </p:sp>
      <p:sp>
        <p:nvSpPr>
          <p:cNvPr id="20489" name="TextBox 14"/>
          <p:cNvSpPr txBox="1">
            <a:spLocks noChangeArrowheads="1"/>
          </p:cNvSpPr>
          <p:nvPr/>
        </p:nvSpPr>
        <p:spPr bwMode="auto">
          <a:xfrm>
            <a:off x="6011863" y="6524625"/>
            <a:ext cx="20891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200">
                <a:latin typeface="Arial" panose="020B0604020202020204" pitchFamily="34" charset="0"/>
                <a:cs typeface="Arial" panose="020B0604020202020204" pitchFamily="34" charset="0"/>
              </a:rPr>
              <a:t>Time (mins)</a:t>
            </a:r>
          </a:p>
        </p:txBody>
      </p:sp>
      <p:sp>
        <p:nvSpPr>
          <p:cNvPr id="20490" name="TextBox 15"/>
          <p:cNvSpPr txBox="1">
            <a:spLocks noChangeArrowheads="1"/>
          </p:cNvSpPr>
          <p:nvPr/>
        </p:nvSpPr>
        <p:spPr bwMode="auto">
          <a:xfrm>
            <a:off x="2268538" y="6535738"/>
            <a:ext cx="2087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200">
                <a:latin typeface="Arial" panose="020B0604020202020204" pitchFamily="34" charset="0"/>
                <a:cs typeface="Arial" panose="020B0604020202020204" pitchFamily="34" charset="0"/>
              </a:rPr>
              <a:t>Time (mins)</a:t>
            </a:r>
          </a:p>
        </p:txBody>
      </p:sp>
      <p:sp>
        <p:nvSpPr>
          <p:cNvPr id="20491" name="TextBox 16"/>
          <p:cNvSpPr txBox="1">
            <a:spLocks noChangeArrowheads="1"/>
          </p:cNvSpPr>
          <p:nvPr/>
        </p:nvSpPr>
        <p:spPr bwMode="auto">
          <a:xfrm rot="-5400000">
            <a:off x="-12699" y="5180012"/>
            <a:ext cx="154781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200">
                <a:latin typeface="Arial" panose="020B0604020202020204" pitchFamily="34" charset="0"/>
                <a:cs typeface="Arial" panose="020B0604020202020204" pitchFamily="34" charset="0"/>
              </a:rPr>
              <a:t>Absorbancy</a:t>
            </a:r>
          </a:p>
        </p:txBody>
      </p:sp>
    </p:spTree>
    <p:extLst>
      <p:ext uri="{BB962C8B-B14F-4D97-AF65-F5344CB8AC3E}">
        <p14:creationId xmlns:p14="http://schemas.microsoft.com/office/powerpoint/2010/main" val="15127371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2840" y="2067242"/>
            <a:ext cx="7053836" cy="4114800"/>
          </a:xfrm>
        </p:spPr>
        <p:txBody>
          <a:bodyPr>
            <a:normAutofit fontScale="55000" lnSpcReduction="20000"/>
          </a:bodyPr>
          <a:lstStyle/>
          <a:p>
            <a:pPr marL="0" indent="0">
              <a:buFontTx/>
              <a:buNone/>
            </a:pPr>
            <a:r>
              <a:rPr lang="en-GB" altLang="en-US" sz="4500" dirty="0" smtClean="0"/>
              <a:t>Obviously </a:t>
            </a:r>
            <a:r>
              <a:rPr lang="en-GB" altLang="en-US" sz="4500" dirty="0" smtClean="0"/>
              <a:t>the time scale is different</a:t>
            </a:r>
          </a:p>
          <a:p>
            <a:pPr marL="0" indent="0">
              <a:buFontTx/>
              <a:buNone/>
            </a:pPr>
            <a:endParaRPr lang="en-GB" altLang="en-US" sz="4500" dirty="0" smtClean="0"/>
          </a:p>
          <a:p>
            <a:pPr marL="0" indent="0">
              <a:buFontTx/>
              <a:buNone/>
            </a:pPr>
            <a:r>
              <a:rPr lang="en-GB" altLang="en-US" sz="4500" dirty="0" smtClean="0"/>
              <a:t>But </a:t>
            </a:r>
            <a:r>
              <a:rPr lang="en-GB" altLang="en-US" sz="4500" dirty="0" smtClean="0"/>
              <a:t>are </a:t>
            </a:r>
            <a:r>
              <a:rPr lang="en-GB" altLang="en-US" sz="4500" dirty="0" smtClean="0"/>
              <a:t>the growth </a:t>
            </a:r>
            <a:r>
              <a:rPr lang="en-GB" altLang="en-US" sz="4500" dirty="0" smtClean="0"/>
              <a:t>curves </a:t>
            </a:r>
            <a:r>
              <a:rPr lang="en-GB" altLang="en-US" sz="4500" dirty="0" smtClean="0"/>
              <a:t>the same or different</a:t>
            </a:r>
            <a:r>
              <a:rPr lang="en-GB" altLang="en-US" sz="4500" dirty="0" smtClean="0"/>
              <a:t>?</a:t>
            </a:r>
          </a:p>
          <a:p>
            <a:pPr marL="0" indent="0">
              <a:buNone/>
              <a:defRPr/>
            </a:pPr>
            <a:endParaRPr lang="en-GB" altLang="en-US" sz="4500" dirty="0"/>
          </a:p>
          <a:p>
            <a:pPr marL="0" indent="0">
              <a:buNone/>
              <a:defRPr/>
            </a:pPr>
            <a:r>
              <a:rPr lang="en-GB" altLang="en-US" sz="4500" dirty="0"/>
              <a:t>To find out we will build a simple model for exponential (geometric) growth, </a:t>
            </a:r>
            <a:r>
              <a:rPr lang="en-GB" altLang="en-US" sz="4500" dirty="0" smtClean="0"/>
              <a:t>and </a:t>
            </a:r>
            <a:r>
              <a:rPr lang="en-GB" altLang="en-US" sz="4500" dirty="0"/>
              <a:t>see if Malthus was right.</a:t>
            </a:r>
          </a:p>
          <a:p>
            <a:pPr marL="0" indent="0">
              <a:buFontTx/>
              <a:buNone/>
            </a:pPr>
            <a:endParaRPr lang="en-GB" altLang="en-US" dirty="0" smtClean="0"/>
          </a:p>
          <a:p>
            <a:pPr marL="0" indent="0">
              <a:buFontTx/>
              <a:buNone/>
            </a:pPr>
            <a:endParaRPr lang="en-GB" altLang="en-US" dirty="0" smtClean="0"/>
          </a:p>
          <a:p>
            <a:pPr marL="0" indent="0">
              <a:buFontTx/>
              <a:buNone/>
            </a:pPr>
            <a:endParaRPr lang="en-GB" altLang="en-US" dirty="0" smtClean="0"/>
          </a:p>
          <a:p>
            <a:pPr marL="0" indent="0">
              <a:buFontTx/>
              <a:buNone/>
            </a:pPr>
            <a:r>
              <a:rPr lang="en-GB" altLang="en-US" dirty="0" smtClean="0"/>
              <a:t> </a:t>
            </a:r>
          </a:p>
        </p:txBody>
      </p:sp>
      <p:sp>
        <p:nvSpPr>
          <p:cNvPr id="21507" name="Title 1"/>
          <p:cNvSpPr>
            <a:spLocks noGrp="1"/>
          </p:cNvSpPr>
          <p:nvPr>
            <p:ph type="title"/>
          </p:nvPr>
        </p:nvSpPr>
        <p:spPr>
          <a:xfrm>
            <a:off x="328394" y="378774"/>
            <a:ext cx="8392525" cy="1325563"/>
          </a:xfrm>
        </p:spPr>
        <p:txBody>
          <a:bodyPr>
            <a:normAutofit/>
          </a:bodyPr>
          <a:lstStyle/>
          <a:p>
            <a:r>
              <a:rPr lang="en-GB" altLang="en-US" dirty="0" smtClean="0"/>
              <a:t>Do human </a:t>
            </a:r>
            <a:r>
              <a:rPr lang="en-GB" altLang="en-US" dirty="0" smtClean="0"/>
              <a:t>and bacterial </a:t>
            </a:r>
            <a:r>
              <a:rPr lang="en-GB" altLang="en-US" dirty="0" smtClean="0"/>
              <a:t>populations grow in the same way?</a:t>
            </a:r>
          </a:p>
        </p:txBody>
      </p:sp>
      <p:pic>
        <p:nvPicPr>
          <p:cNvPr id="4" name="Picture 5" descr="Thomas Robert Malthus Wellcome L0069037 -cro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1949" y="4247971"/>
            <a:ext cx="209550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951949" y="6132334"/>
            <a:ext cx="2287587" cy="708025"/>
          </a:xfrm>
          <a:prstGeom prst="rect">
            <a:avLst/>
          </a:prstGeom>
          <a:noFill/>
        </p:spPr>
        <p:txBody>
          <a:bodyPr>
            <a:spAutoFit/>
          </a:bodyPr>
          <a:lstStyle/>
          <a:p>
            <a:pPr>
              <a:defRPr/>
            </a:pPr>
            <a:r>
              <a:rPr lang="en-GB" sz="2000" dirty="0">
                <a:solidFill>
                  <a:schemeClr val="bg1"/>
                </a:solidFill>
                <a:latin typeface="+mn-lt"/>
              </a:rPr>
              <a:t>The reverend Thomas Malthus</a:t>
            </a:r>
          </a:p>
        </p:txBody>
      </p:sp>
      <p:grpSp>
        <p:nvGrpSpPr>
          <p:cNvPr id="6" name="Group 5"/>
          <p:cNvGrpSpPr>
            <a:grpSpLocks/>
          </p:cNvGrpSpPr>
          <p:nvPr/>
        </p:nvGrpSpPr>
        <p:grpSpPr bwMode="auto">
          <a:xfrm>
            <a:off x="7836186" y="4203521"/>
            <a:ext cx="1439863" cy="792163"/>
            <a:chOff x="7740644" y="0"/>
            <a:chExt cx="1440033" cy="792088"/>
          </a:xfrm>
        </p:grpSpPr>
        <p:sp>
          <p:nvSpPr>
            <p:cNvPr id="7" name="Oval 6"/>
            <p:cNvSpPr/>
            <p:nvPr/>
          </p:nvSpPr>
          <p:spPr>
            <a:xfrm>
              <a:off x="7812090" y="0"/>
              <a:ext cx="1239983" cy="79208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TextBox 7"/>
            <p:cNvSpPr txBox="1">
              <a:spLocks noChangeArrowheads="1"/>
            </p:cNvSpPr>
            <p:nvPr/>
          </p:nvSpPr>
          <p:spPr bwMode="auto">
            <a:xfrm>
              <a:off x="7740644" y="260623"/>
              <a:ext cx="1440033" cy="307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1400" dirty="0">
                  <a:latin typeface="Segoe Print" panose="02000600000000000000" pitchFamily="2" charset="0"/>
                </a:rPr>
                <a:t>Exponential!</a:t>
              </a:r>
            </a:p>
          </p:txBody>
        </p:sp>
      </p:grpSp>
    </p:spTree>
    <p:extLst>
      <p:ext uri="{BB962C8B-B14F-4D97-AF65-F5344CB8AC3E}">
        <p14:creationId xmlns:p14="http://schemas.microsoft.com/office/powerpoint/2010/main" val="11189035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8658" name="Rectangle 2"/>
          <p:cNvSpPr>
            <a:spLocks noGrp="1" noChangeArrowheads="1"/>
          </p:cNvSpPr>
          <p:nvPr>
            <p:ph type="title" idx="4294967295"/>
          </p:nvPr>
        </p:nvSpPr>
        <p:spPr/>
        <p:txBody>
          <a:bodyPr>
            <a:normAutofit/>
          </a:bodyPr>
          <a:lstStyle/>
          <a:p>
            <a:pPr eaLnBrk="1" hangingPunct="1">
              <a:defRPr/>
            </a:pPr>
            <a:r>
              <a:rPr lang="en-GB" sz="4000" smtClean="0"/>
              <a:t/>
            </a:r>
            <a:br>
              <a:rPr lang="en-GB" sz="4000" smtClean="0"/>
            </a:br>
            <a:r>
              <a:rPr lang="en-GB" sz="4000" smtClean="0"/>
              <a:t>Exponential Population Growth</a:t>
            </a:r>
          </a:p>
        </p:txBody>
      </p:sp>
      <p:sp>
        <p:nvSpPr>
          <p:cNvPr id="198659" name="Rectangle 3"/>
          <p:cNvSpPr>
            <a:spLocks noGrp="1" noChangeArrowheads="1"/>
          </p:cNvSpPr>
          <p:nvPr>
            <p:ph idx="4294967295"/>
          </p:nvPr>
        </p:nvSpPr>
        <p:spPr/>
        <p:txBody>
          <a:bodyPr/>
          <a:lstStyle/>
          <a:p>
            <a:pPr eaLnBrk="1" hangingPunct="1">
              <a:lnSpc>
                <a:spcPct val="90000"/>
              </a:lnSpc>
            </a:pPr>
            <a:r>
              <a:rPr lang="en-GB" altLang="en-US" sz="2800" smtClean="0"/>
              <a:t>If we assume births and death rates are proportional to the size of the population:   </a:t>
            </a:r>
          </a:p>
          <a:p>
            <a:pPr eaLnBrk="1" hangingPunct="1">
              <a:lnSpc>
                <a:spcPct val="90000"/>
              </a:lnSpc>
              <a:buFontTx/>
              <a:buNone/>
            </a:pPr>
            <a:r>
              <a:rPr lang="en-GB" altLang="en-US" sz="2800" smtClean="0"/>
              <a:t>         Births  = </a:t>
            </a:r>
            <a:r>
              <a:rPr lang="en-GB" altLang="en-US" sz="2800" i="1" smtClean="0">
                <a:latin typeface="Times New Roman" panose="02020603050405020304" pitchFamily="18" charset="0"/>
              </a:rPr>
              <a:t>b N</a:t>
            </a:r>
            <a:r>
              <a:rPr lang="en-GB" altLang="en-US" sz="2800" i="1" baseline="-25000" smtClean="0">
                <a:latin typeface="Times New Roman" panose="02020603050405020304" pitchFamily="18" charset="0"/>
              </a:rPr>
              <a:t>t</a:t>
            </a:r>
          </a:p>
          <a:p>
            <a:pPr eaLnBrk="1" hangingPunct="1">
              <a:lnSpc>
                <a:spcPct val="90000"/>
              </a:lnSpc>
              <a:buFontTx/>
              <a:buNone/>
            </a:pPr>
            <a:r>
              <a:rPr lang="en-GB" altLang="en-US" sz="2800" smtClean="0"/>
              <a:t>         Deaths = </a:t>
            </a:r>
            <a:r>
              <a:rPr lang="en-GB" altLang="en-US" sz="2800" i="1" smtClean="0">
                <a:latin typeface="Times New Roman" panose="02020603050405020304" pitchFamily="18" charset="0"/>
              </a:rPr>
              <a:t>d N</a:t>
            </a:r>
            <a:r>
              <a:rPr lang="en-GB" altLang="en-US" sz="2800" i="1" baseline="-25000" smtClean="0">
                <a:latin typeface="Times New Roman" panose="02020603050405020304" pitchFamily="18" charset="0"/>
              </a:rPr>
              <a:t>t</a:t>
            </a:r>
          </a:p>
          <a:p>
            <a:pPr eaLnBrk="1" hangingPunct="1">
              <a:lnSpc>
                <a:spcPct val="90000"/>
              </a:lnSpc>
            </a:pPr>
            <a:r>
              <a:rPr lang="en-GB" altLang="en-US" sz="2800" smtClean="0"/>
              <a:t>This amounts to assuming that the probability of a person giving birth (or dying) is independent of population size. </a:t>
            </a:r>
          </a:p>
          <a:p>
            <a:pPr eaLnBrk="1" hangingPunct="1">
              <a:lnSpc>
                <a:spcPct val="90000"/>
              </a:lnSpc>
              <a:buFontTx/>
              <a:buNone/>
            </a:pPr>
            <a:r>
              <a:rPr lang="en-GB" altLang="en-US" sz="2800" smtClean="0"/>
              <a:t>         </a:t>
            </a:r>
            <a:r>
              <a:rPr lang="en-GB" altLang="en-US" sz="2800" i="1" smtClean="0">
                <a:latin typeface="Times New Roman" panose="02020603050405020304" pitchFamily="18" charset="0"/>
              </a:rPr>
              <a:t>b</a:t>
            </a:r>
            <a:r>
              <a:rPr lang="en-GB" altLang="en-US" sz="2800" smtClean="0"/>
              <a:t>: </a:t>
            </a:r>
            <a:r>
              <a:rPr lang="en-GB" altLang="en-US" sz="2800" i="1" smtClean="0"/>
              <a:t>per capita</a:t>
            </a:r>
            <a:r>
              <a:rPr lang="en-GB" altLang="en-US" sz="2800" smtClean="0"/>
              <a:t> birth rate</a:t>
            </a:r>
          </a:p>
          <a:p>
            <a:pPr eaLnBrk="1" hangingPunct="1">
              <a:lnSpc>
                <a:spcPct val="90000"/>
              </a:lnSpc>
              <a:buFontTx/>
              <a:buNone/>
            </a:pPr>
            <a:r>
              <a:rPr lang="en-GB" altLang="en-US" sz="2800" smtClean="0"/>
              <a:t>         </a:t>
            </a:r>
            <a:r>
              <a:rPr lang="en-GB" altLang="en-US" sz="2800" i="1" smtClean="0">
                <a:latin typeface="Times New Roman" panose="02020603050405020304" pitchFamily="18" charset="0"/>
              </a:rPr>
              <a:t>d</a:t>
            </a:r>
            <a:r>
              <a:rPr lang="en-GB" altLang="en-US" sz="2800" smtClean="0"/>
              <a:t>: </a:t>
            </a:r>
            <a:r>
              <a:rPr lang="en-GB" altLang="en-US" sz="2800" i="1" smtClean="0"/>
              <a:t>per capita</a:t>
            </a:r>
            <a:r>
              <a:rPr lang="en-GB" altLang="en-US" sz="2800" smtClean="0"/>
              <a:t> death rate</a:t>
            </a:r>
          </a:p>
          <a:p>
            <a:pPr eaLnBrk="1" hangingPunct="1">
              <a:lnSpc>
                <a:spcPct val="90000"/>
              </a:lnSpc>
            </a:pPr>
            <a:endParaRPr lang="en-GB" altLang="en-US" sz="2800" smtClean="0">
              <a:latin typeface="Times New Roman" panose="02020603050405020304" pitchFamily="18" charset="0"/>
            </a:endParaRPr>
          </a:p>
          <a:p>
            <a:pPr eaLnBrk="1" hangingPunct="1">
              <a:lnSpc>
                <a:spcPct val="90000"/>
              </a:lnSpc>
            </a:pPr>
            <a:endParaRPr lang="en-GB" altLang="en-US" sz="2800" smtClean="0">
              <a:latin typeface="Times New Roman" panose="02020603050405020304" pitchFamily="18" charset="0"/>
            </a:endParaRPr>
          </a:p>
          <a:p>
            <a:pPr eaLnBrk="1" hangingPunct="1">
              <a:lnSpc>
                <a:spcPct val="90000"/>
              </a:lnSpc>
            </a:pPr>
            <a:endParaRPr lang="en-GB" altLang="en-US" sz="2800" smtClean="0"/>
          </a:p>
          <a:p>
            <a:pPr eaLnBrk="1" hangingPunct="1">
              <a:lnSpc>
                <a:spcPct val="90000"/>
              </a:lnSpc>
            </a:pPr>
            <a:endParaRPr lang="en-GB" altLang="en-US" sz="2800" smtClean="0"/>
          </a:p>
          <a:p>
            <a:pPr eaLnBrk="1" hangingPunct="1">
              <a:lnSpc>
                <a:spcPct val="90000"/>
              </a:lnSpc>
            </a:pPr>
            <a:endParaRPr lang="en-GB" altLang="en-US" sz="2800" smtClean="0"/>
          </a:p>
          <a:p>
            <a:pPr eaLnBrk="1" hangingPunct="1">
              <a:lnSpc>
                <a:spcPct val="90000"/>
              </a:lnSpc>
              <a:buFontTx/>
              <a:buNone/>
            </a:pPr>
            <a:endParaRPr lang="en-GB" altLang="en-US" sz="2800" smtClean="0"/>
          </a:p>
        </p:txBody>
      </p:sp>
    </p:spTree>
    <p:extLst>
      <p:ext uri="{BB962C8B-B14F-4D97-AF65-F5344CB8AC3E}">
        <p14:creationId xmlns:p14="http://schemas.microsoft.com/office/powerpoint/2010/main" val="13412871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86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86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986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9865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9865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986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9"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GB" altLang="en-US" sz="4000" dirty="0" smtClean="0"/>
              <a:t>Exponential </a:t>
            </a:r>
            <a:r>
              <a:rPr lang="en-GB" altLang="en-US" sz="4000" dirty="0" smtClean="0"/>
              <a:t>Growth (discrete </a:t>
            </a:r>
            <a:r>
              <a:rPr lang="en-GB" altLang="en-US" sz="4000" dirty="0" smtClean="0"/>
              <a:t>time)</a:t>
            </a:r>
          </a:p>
        </p:txBody>
      </p:sp>
      <p:sp>
        <p:nvSpPr>
          <p:cNvPr id="166915" name="Rectangle 3"/>
          <p:cNvSpPr>
            <a:spLocks noGrp="1" noChangeArrowheads="1"/>
          </p:cNvSpPr>
          <p:nvPr>
            <p:ph idx="1"/>
          </p:nvPr>
        </p:nvSpPr>
        <p:spPr>
          <a:xfrm>
            <a:off x="611188" y="1628775"/>
            <a:ext cx="8062912" cy="4679950"/>
          </a:xfrm>
        </p:spPr>
        <p:txBody>
          <a:bodyPr>
            <a:normAutofit lnSpcReduction="10000"/>
          </a:bodyPr>
          <a:lstStyle/>
          <a:p>
            <a:pPr eaLnBrk="1" hangingPunct="1">
              <a:lnSpc>
                <a:spcPct val="80000"/>
              </a:lnSpc>
            </a:pPr>
            <a:r>
              <a:rPr lang="en-GB" altLang="en-US" sz="2400" smtClean="0"/>
              <a:t>With a constant per capita birth and death rate we find a growth process similar to the accumulation of interest:</a:t>
            </a:r>
          </a:p>
          <a:p>
            <a:pPr eaLnBrk="1" hangingPunct="1">
              <a:lnSpc>
                <a:spcPct val="80000"/>
              </a:lnSpc>
            </a:pPr>
            <a:endParaRPr lang="en-GB" altLang="en-US" sz="2400" smtClean="0"/>
          </a:p>
          <a:p>
            <a:pPr eaLnBrk="1" hangingPunct="1">
              <a:lnSpc>
                <a:spcPct val="80000"/>
              </a:lnSpc>
              <a:buFontTx/>
              <a:buNone/>
            </a:pPr>
            <a:r>
              <a:rPr lang="en-GB" altLang="en-US" sz="2400" i="1" smtClean="0">
                <a:latin typeface="CG Times" pitchFamily="18" charset="0"/>
              </a:rPr>
              <a:t>	N</a:t>
            </a:r>
            <a:r>
              <a:rPr lang="en-GB" altLang="en-US" sz="2400" i="1" baseline="-25000" smtClean="0">
                <a:latin typeface="CG Times" pitchFamily="18" charset="0"/>
              </a:rPr>
              <a:t>t+1</a:t>
            </a:r>
            <a:r>
              <a:rPr lang="en-GB" altLang="en-US" sz="2400" i="1" smtClean="0">
                <a:latin typeface="CG Times" pitchFamily="18" charset="0"/>
              </a:rPr>
              <a:t>-N</a:t>
            </a:r>
            <a:r>
              <a:rPr lang="en-GB" altLang="en-US" sz="2400" i="1" baseline="-25000" smtClean="0">
                <a:latin typeface="CG Times" pitchFamily="18" charset="0"/>
              </a:rPr>
              <a:t>t </a:t>
            </a:r>
            <a:r>
              <a:rPr lang="en-GB" altLang="en-US" sz="2400" i="1" smtClean="0">
                <a:latin typeface="CG Times" pitchFamily="18" charset="0"/>
              </a:rPr>
              <a:t>=bN</a:t>
            </a:r>
            <a:r>
              <a:rPr lang="en-GB" altLang="en-US" sz="2400" i="1" baseline="-25000" smtClean="0">
                <a:latin typeface="CG Times" pitchFamily="18" charset="0"/>
              </a:rPr>
              <a:t>t</a:t>
            </a:r>
            <a:r>
              <a:rPr lang="en-GB" altLang="en-US" sz="2400" i="1" smtClean="0">
                <a:latin typeface="CG Times" pitchFamily="18" charset="0"/>
              </a:rPr>
              <a:t>-dN</a:t>
            </a:r>
            <a:r>
              <a:rPr lang="en-GB" altLang="en-US" sz="2400" i="1" baseline="-25000" smtClean="0">
                <a:latin typeface="CG Times" pitchFamily="18" charset="0"/>
              </a:rPr>
              <a:t>t</a:t>
            </a:r>
            <a:r>
              <a:rPr lang="en-GB" altLang="en-US" sz="2400" i="1" smtClean="0">
                <a:latin typeface="CG Times" pitchFamily="18" charset="0"/>
              </a:rPr>
              <a:t>=rN</a:t>
            </a:r>
            <a:r>
              <a:rPr lang="en-GB" altLang="en-US" sz="2400" i="1" baseline="-25000" smtClean="0">
                <a:latin typeface="CG Times" pitchFamily="18" charset="0"/>
              </a:rPr>
              <a:t>t</a:t>
            </a:r>
            <a:r>
              <a:rPr lang="en-GB" altLang="en-US" sz="2400" i="1" smtClean="0">
                <a:latin typeface="CG Times" pitchFamily="18" charset="0"/>
              </a:rPr>
              <a:t>	(r=b-d, </a:t>
            </a:r>
            <a:r>
              <a:rPr lang="en-GB" altLang="en-US" sz="2400" smtClean="0">
                <a:latin typeface="CG Times" pitchFamily="18" charset="0"/>
              </a:rPr>
              <a:t>is the net per </a:t>
            </a:r>
          </a:p>
          <a:p>
            <a:pPr eaLnBrk="1" hangingPunct="1">
              <a:lnSpc>
                <a:spcPct val="80000"/>
              </a:lnSpc>
              <a:buFontTx/>
              <a:buNone/>
            </a:pPr>
            <a:r>
              <a:rPr lang="en-GB" altLang="en-US" sz="2400" smtClean="0">
                <a:latin typeface="CG Times" pitchFamily="18" charset="0"/>
              </a:rPr>
              <a:t>						capita growth rate</a:t>
            </a:r>
            <a:r>
              <a:rPr lang="en-GB" altLang="en-US" sz="2400" i="1" smtClean="0">
                <a:latin typeface="CG Times" pitchFamily="18" charset="0"/>
              </a:rPr>
              <a:t>)</a:t>
            </a:r>
            <a:endParaRPr lang="en-GB" altLang="en-US" sz="2400" i="1" baseline="-25000" smtClean="0">
              <a:latin typeface="CG Times" pitchFamily="18" charset="0"/>
            </a:endParaRPr>
          </a:p>
          <a:p>
            <a:pPr eaLnBrk="1" hangingPunct="1">
              <a:lnSpc>
                <a:spcPct val="80000"/>
              </a:lnSpc>
              <a:buFontTx/>
              <a:buNone/>
            </a:pPr>
            <a:endParaRPr lang="en-GB" altLang="en-US" sz="2400" i="1" baseline="-25000" smtClean="0">
              <a:latin typeface="CG Times" pitchFamily="18" charset="0"/>
            </a:endParaRPr>
          </a:p>
          <a:p>
            <a:pPr eaLnBrk="1" hangingPunct="1">
              <a:lnSpc>
                <a:spcPct val="80000"/>
              </a:lnSpc>
              <a:buFontTx/>
              <a:buNone/>
            </a:pPr>
            <a:r>
              <a:rPr lang="en-GB" altLang="en-US" sz="2400" smtClean="0"/>
              <a:t> or</a:t>
            </a:r>
            <a:endParaRPr lang="en-GB" altLang="en-US" sz="2400" i="1" baseline="-25000" smtClean="0">
              <a:latin typeface="CG Times" pitchFamily="18" charset="0"/>
            </a:endParaRPr>
          </a:p>
          <a:p>
            <a:pPr eaLnBrk="1" hangingPunct="1">
              <a:lnSpc>
                <a:spcPct val="80000"/>
              </a:lnSpc>
              <a:buFontTx/>
              <a:buNone/>
            </a:pPr>
            <a:r>
              <a:rPr lang="en-GB" altLang="en-US" sz="2400" i="1" smtClean="0">
                <a:latin typeface="CG Times" pitchFamily="18" charset="0"/>
              </a:rPr>
              <a:t>	N</a:t>
            </a:r>
            <a:r>
              <a:rPr lang="en-GB" altLang="en-US" sz="2400" i="1" baseline="-25000" smtClean="0">
                <a:latin typeface="CG Times" pitchFamily="18" charset="0"/>
              </a:rPr>
              <a:t>t+1</a:t>
            </a:r>
            <a:r>
              <a:rPr lang="en-GB" altLang="en-US" sz="2400" i="1" smtClean="0">
                <a:latin typeface="CG Times" pitchFamily="18" charset="0"/>
              </a:rPr>
              <a:t>=(1+b-d) N</a:t>
            </a:r>
            <a:r>
              <a:rPr lang="en-GB" altLang="en-US" sz="2400" i="1" baseline="-25000" smtClean="0">
                <a:latin typeface="CG Times" pitchFamily="18" charset="0"/>
              </a:rPr>
              <a:t>t</a:t>
            </a:r>
            <a:r>
              <a:rPr lang="en-GB" altLang="en-US" sz="2400" i="1" smtClean="0">
                <a:latin typeface="CG Times" pitchFamily="18" charset="0"/>
              </a:rPr>
              <a:t>=(1+r)N</a:t>
            </a:r>
            <a:r>
              <a:rPr lang="en-GB" altLang="en-US" sz="2400" i="1" baseline="-25000" smtClean="0">
                <a:latin typeface="CG Times" pitchFamily="18" charset="0"/>
              </a:rPr>
              <a:t>t	</a:t>
            </a:r>
          </a:p>
          <a:p>
            <a:pPr eaLnBrk="1" hangingPunct="1">
              <a:lnSpc>
                <a:spcPct val="80000"/>
              </a:lnSpc>
              <a:buFontTx/>
              <a:buNone/>
            </a:pPr>
            <a:r>
              <a:rPr lang="en-GB" altLang="en-US" sz="2400" smtClean="0"/>
              <a:t>	</a:t>
            </a:r>
          </a:p>
          <a:p>
            <a:pPr eaLnBrk="1" hangingPunct="1">
              <a:lnSpc>
                <a:spcPct val="80000"/>
              </a:lnSpc>
              <a:buFontTx/>
              <a:buNone/>
            </a:pPr>
            <a:r>
              <a:rPr lang="en-GB" altLang="en-US" sz="2400" smtClean="0"/>
              <a:t>General solution:</a:t>
            </a:r>
          </a:p>
          <a:p>
            <a:pPr eaLnBrk="1" hangingPunct="1">
              <a:lnSpc>
                <a:spcPct val="80000"/>
              </a:lnSpc>
              <a:buFontTx/>
              <a:buNone/>
            </a:pPr>
            <a:endParaRPr lang="en-GB" altLang="en-US" sz="2400" i="1" smtClean="0">
              <a:latin typeface="CG Times" pitchFamily="18" charset="0"/>
            </a:endParaRPr>
          </a:p>
          <a:p>
            <a:pPr eaLnBrk="1" hangingPunct="1">
              <a:lnSpc>
                <a:spcPct val="80000"/>
              </a:lnSpc>
              <a:buFontTx/>
              <a:buNone/>
            </a:pPr>
            <a:r>
              <a:rPr lang="en-GB" altLang="en-US" sz="2400" i="1" smtClean="0">
                <a:latin typeface="CG Times" pitchFamily="18" charset="0"/>
              </a:rPr>
              <a:t>	N</a:t>
            </a:r>
            <a:r>
              <a:rPr lang="en-GB" altLang="en-US" sz="2400" i="1" baseline="-25000" smtClean="0">
                <a:latin typeface="CG Times" pitchFamily="18" charset="0"/>
              </a:rPr>
              <a:t>t</a:t>
            </a:r>
            <a:r>
              <a:rPr lang="en-GB" altLang="en-US" sz="2400" i="1" smtClean="0">
                <a:latin typeface="CG Times" pitchFamily="18" charset="0"/>
              </a:rPr>
              <a:t>=N</a:t>
            </a:r>
            <a:r>
              <a:rPr lang="en-GB" altLang="en-US" sz="2400" i="1" baseline="-25000" smtClean="0">
                <a:latin typeface="CG Times" pitchFamily="18" charset="0"/>
              </a:rPr>
              <a:t>0</a:t>
            </a:r>
            <a:r>
              <a:rPr lang="en-GB" altLang="en-US" sz="2400" i="1" smtClean="0">
                <a:latin typeface="Times New Roman" panose="02020603050405020304" pitchFamily="18" charset="0"/>
              </a:rPr>
              <a:t>(1+r)</a:t>
            </a:r>
            <a:r>
              <a:rPr lang="en-GB" altLang="en-US" sz="2400" i="1" baseline="30000" smtClean="0">
                <a:latin typeface="CG Times" pitchFamily="18" charset="0"/>
              </a:rPr>
              <a:t>t </a:t>
            </a:r>
          </a:p>
        </p:txBody>
      </p:sp>
    </p:spTree>
    <p:extLst>
      <p:ext uri="{BB962C8B-B14F-4D97-AF65-F5344CB8AC3E}">
        <p14:creationId xmlns:p14="http://schemas.microsoft.com/office/powerpoint/2010/main" val="10551850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9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69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6691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66915">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66915">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66915">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66915">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669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5"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GB" altLang="en-US" smtClean="0"/>
              <a:t>Introduction</a:t>
            </a:r>
          </a:p>
        </p:txBody>
      </p:sp>
      <p:sp>
        <p:nvSpPr>
          <p:cNvPr id="4099" name="Rectangle 3"/>
          <p:cNvSpPr>
            <a:spLocks noGrp="1" noChangeArrowheads="1"/>
          </p:cNvSpPr>
          <p:nvPr>
            <p:ph idx="1"/>
          </p:nvPr>
        </p:nvSpPr>
        <p:spPr/>
        <p:txBody>
          <a:bodyPr/>
          <a:lstStyle/>
          <a:p>
            <a:pPr eaLnBrk="1" hangingPunct="1"/>
            <a:r>
              <a:rPr lang="en-GB" altLang="en-US" smtClean="0"/>
              <a:t>Population dynamics describe change over time</a:t>
            </a:r>
          </a:p>
          <a:p>
            <a:pPr eaLnBrk="1" hangingPunct="1"/>
            <a:r>
              <a:rPr lang="en-GB" altLang="en-US" smtClean="0"/>
              <a:t>Aim of population and community ecology is to understand the processes underlying patterns of change</a:t>
            </a:r>
          </a:p>
          <a:p>
            <a:pPr eaLnBrk="1" hangingPunct="1"/>
            <a:r>
              <a:rPr lang="en-GB" altLang="en-US" smtClean="0"/>
              <a:t>I hope this course will help in understanding the qualitative behaviour of mathematical models</a:t>
            </a:r>
          </a:p>
          <a:p>
            <a:pPr eaLnBrk="1" hangingPunct="1">
              <a:buFont typeface="Arial" panose="020B0604020202020204" pitchFamily="34" charset="0"/>
              <a:buNone/>
            </a:pPr>
            <a:endParaRPr lang="en-GB" altLang="en-US" smtClean="0"/>
          </a:p>
          <a:p>
            <a:pPr eaLnBrk="1" hangingPunct="1"/>
            <a:endParaRPr lang="en-GB" altLang="en-US" smtClean="0"/>
          </a:p>
        </p:txBody>
      </p:sp>
    </p:spTree>
    <p:extLst>
      <p:ext uri="{BB962C8B-B14F-4D97-AF65-F5344CB8AC3E}">
        <p14:creationId xmlns:p14="http://schemas.microsoft.com/office/powerpoint/2010/main" val="31028925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GB" altLang="en-US" sz="4000" smtClean="0"/>
              <a:t>Exponential growth</a:t>
            </a:r>
            <a:br>
              <a:rPr lang="en-GB" altLang="en-US" sz="4000" smtClean="0"/>
            </a:br>
            <a:r>
              <a:rPr lang="en-GB" altLang="en-US" sz="4000" smtClean="0"/>
              <a:t>(discrete time)</a:t>
            </a:r>
          </a:p>
        </p:txBody>
      </p:sp>
      <p:sp>
        <p:nvSpPr>
          <p:cNvPr id="24579" name="Rectangle 3"/>
          <p:cNvSpPr>
            <a:spLocks noGrp="1" noChangeArrowheads="1"/>
          </p:cNvSpPr>
          <p:nvPr>
            <p:ph idx="1"/>
          </p:nvPr>
        </p:nvSpPr>
        <p:spPr/>
        <p:txBody>
          <a:bodyPr/>
          <a:lstStyle/>
          <a:p>
            <a:pPr eaLnBrk="1" hangingPunct="1">
              <a:lnSpc>
                <a:spcPct val="90000"/>
              </a:lnSpc>
            </a:pPr>
            <a:r>
              <a:rPr lang="en-GB" altLang="en-US" dirty="0" smtClean="0"/>
              <a:t>A simple prediction:</a:t>
            </a:r>
          </a:p>
          <a:p>
            <a:pPr eaLnBrk="1" hangingPunct="1">
              <a:lnSpc>
                <a:spcPct val="90000"/>
              </a:lnSpc>
            </a:pPr>
            <a:r>
              <a:rPr lang="en-GB" altLang="en-US" dirty="0" smtClean="0"/>
              <a:t>If growth is exponential then the logarithm of the population size increases linearly</a:t>
            </a:r>
          </a:p>
          <a:p>
            <a:pPr eaLnBrk="1" hangingPunct="1">
              <a:lnSpc>
                <a:spcPct val="90000"/>
              </a:lnSpc>
            </a:pPr>
            <a:endParaRPr lang="en-GB" altLang="en-US" dirty="0" smtClean="0"/>
          </a:p>
          <a:p>
            <a:pPr eaLnBrk="1" hangingPunct="1">
              <a:lnSpc>
                <a:spcPct val="90000"/>
              </a:lnSpc>
            </a:pPr>
            <a:endParaRPr lang="en-GB" altLang="en-US" dirty="0" smtClean="0"/>
          </a:p>
          <a:p>
            <a:pPr eaLnBrk="1" hangingPunct="1">
              <a:lnSpc>
                <a:spcPct val="90000"/>
              </a:lnSpc>
              <a:buFontTx/>
              <a:buNone/>
            </a:pPr>
            <a:endParaRPr lang="en-GB" altLang="en-US" dirty="0" smtClean="0"/>
          </a:p>
          <a:p>
            <a:pPr eaLnBrk="1" hangingPunct="1">
              <a:lnSpc>
                <a:spcPct val="90000"/>
              </a:lnSpc>
              <a:buFontTx/>
              <a:buNone/>
            </a:pPr>
            <a:r>
              <a:rPr lang="en-GB" altLang="en-US" dirty="0" smtClean="0"/>
              <a:t>  where </a:t>
            </a:r>
            <a:r>
              <a:rPr lang="en-GB" altLang="en-US" i="1" dirty="0" smtClean="0">
                <a:latin typeface="Times New Roman" panose="02020603050405020304" pitchFamily="18" charset="0"/>
              </a:rPr>
              <a:t>a=</a:t>
            </a:r>
            <a:r>
              <a:rPr lang="en-GB" altLang="en-US" dirty="0" smtClean="0">
                <a:latin typeface="Times New Roman" panose="02020603050405020304" pitchFamily="18" charset="0"/>
              </a:rPr>
              <a:t>ln</a:t>
            </a:r>
            <a:r>
              <a:rPr lang="en-GB" altLang="en-US" i="1" dirty="0" smtClean="0">
                <a:latin typeface="Times New Roman" panose="02020603050405020304" pitchFamily="18" charset="0"/>
              </a:rPr>
              <a:t>(N</a:t>
            </a:r>
            <a:r>
              <a:rPr lang="en-GB" altLang="en-US" i="1" baseline="-25000" dirty="0" smtClean="0">
                <a:latin typeface="Times New Roman" panose="02020603050405020304" pitchFamily="18" charset="0"/>
              </a:rPr>
              <a:t>0</a:t>
            </a:r>
            <a:r>
              <a:rPr lang="en-GB" altLang="en-US" i="1" dirty="0" smtClean="0">
                <a:latin typeface="Times New Roman" panose="02020603050405020304" pitchFamily="18" charset="0"/>
              </a:rPr>
              <a:t>) </a:t>
            </a:r>
            <a:r>
              <a:rPr lang="en-GB" altLang="en-US" i="1" dirty="0" smtClean="0"/>
              <a:t>and b</a:t>
            </a:r>
            <a:r>
              <a:rPr lang="en-GB" altLang="en-US" i="1" dirty="0" smtClean="0">
                <a:latin typeface="Times New Roman" panose="02020603050405020304" pitchFamily="18" charset="0"/>
              </a:rPr>
              <a:t>=</a:t>
            </a:r>
            <a:r>
              <a:rPr lang="en-GB" altLang="en-US" dirty="0" smtClean="0">
                <a:latin typeface="Times New Roman" panose="02020603050405020304" pitchFamily="18" charset="0"/>
              </a:rPr>
              <a:t>ln</a:t>
            </a:r>
            <a:r>
              <a:rPr lang="en-GB" altLang="en-US" i="1" dirty="0" smtClean="0">
                <a:latin typeface="Times New Roman" panose="02020603050405020304" pitchFamily="18" charset="0"/>
              </a:rPr>
              <a:t>(1+r) .</a:t>
            </a:r>
            <a:r>
              <a:rPr lang="en-GB" altLang="en-US" dirty="0" smtClean="0"/>
              <a:t>  </a:t>
            </a:r>
          </a:p>
          <a:p>
            <a:pPr eaLnBrk="1" hangingPunct="1">
              <a:lnSpc>
                <a:spcPct val="90000"/>
              </a:lnSpc>
              <a:buFontTx/>
              <a:buNone/>
            </a:pPr>
            <a:endParaRPr lang="en-GB" altLang="en-US" dirty="0" smtClean="0"/>
          </a:p>
          <a:p>
            <a:pPr eaLnBrk="1" hangingPunct="1">
              <a:lnSpc>
                <a:spcPct val="90000"/>
              </a:lnSpc>
              <a:buFontTx/>
              <a:buNone/>
            </a:pPr>
            <a:endParaRPr lang="en-GB" altLang="en-US" dirty="0" smtClean="0"/>
          </a:p>
          <a:p>
            <a:pPr eaLnBrk="1" hangingPunct="1">
              <a:lnSpc>
                <a:spcPct val="90000"/>
              </a:lnSpc>
            </a:pPr>
            <a:endParaRPr lang="en-GB" altLang="en-US" dirty="0" smtClean="0"/>
          </a:p>
        </p:txBody>
      </p:sp>
      <p:graphicFrame>
        <p:nvGraphicFramePr>
          <p:cNvPr id="24580" name="Object 6"/>
          <p:cNvGraphicFramePr>
            <a:graphicFrameLocks noChangeAspect="1"/>
          </p:cNvGraphicFramePr>
          <p:nvPr/>
        </p:nvGraphicFramePr>
        <p:xfrm>
          <a:off x="1258888" y="3357563"/>
          <a:ext cx="6365875" cy="1012825"/>
        </p:xfrm>
        <a:graphic>
          <a:graphicData uri="http://schemas.openxmlformats.org/presentationml/2006/ole">
            <mc:AlternateContent xmlns:mc="http://schemas.openxmlformats.org/markup-compatibility/2006">
              <mc:Choice xmlns:v="urn:schemas-microsoft-com:vml" Requires="v">
                <p:oleObj spid="_x0000_s2071" name="Equation" r:id="rId3" imgW="2705100" imgH="431800" progId="Equation.3">
                  <p:embed/>
                </p:oleObj>
              </mc:Choice>
              <mc:Fallback>
                <p:oleObj name="Equation" r:id="rId3" imgW="27051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3357563"/>
                        <a:ext cx="6365875" cy="101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21983025"/>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GB" altLang="en-US" smtClean="0"/>
              <a:t>Exponential Growth</a:t>
            </a:r>
          </a:p>
        </p:txBody>
      </p:sp>
      <p:sp>
        <p:nvSpPr>
          <p:cNvPr id="25603" name="Rectangle 5"/>
          <p:cNvSpPr>
            <a:spLocks noGrp="1" noChangeArrowheads="1"/>
          </p:cNvSpPr>
          <p:nvPr>
            <p:ph idx="1"/>
          </p:nvPr>
        </p:nvSpPr>
        <p:spPr/>
        <p:txBody>
          <a:bodyPr/>
          <a:lstStyle/>
          <a:p>
            <a:pPr eaLnBrk="1" hangingPunct="1"/>
            <a:endParaRPr lang="en-US" altLang="en-US" smtClean="0"/>
          </a:p>
        </p:txBody>
      </p:sp>
      <p:pic>
        <p:nvPicPr>
          <p:cNvPr id="1976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3" y="1628775"/>
            <a:ext cx="8077200"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69206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976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p:txBody>
          <a:bodyPr/>
          <a:lstStyle/>
          <a:p>
            <a:pPr eaLnBrk="1" hangingPunct="1"/>
            <a:r>
              <a:rPr lang="en-GB" altLang="en-US" smtClean="0"/>
              <a:t>Exponential growth</a:t>
            </a:r>
          </a:p>
        </p:txBody>
      </p:sp>
      <p:graphicFrame>
        <p:nvGraphicFramePr>
          <p:cNvPr id="26627" name="Object 9"/>
          <p:cNvGraphicFramePr>
            <a:graphicFrameLocks noChangeAspect="1"/>
          </p:cNvGraphicFramePr>
          <p:nvPr/>
        </p:nvGraphicFramePr>
        <p:xfrm>
          <a:off x="762000" y="1524000"/>
          <a:ext cx="7548563" cy="4918075"/>
        </p:xfrm>
        <a:graphic>
          <a:graphicData uri="http://schemas.openxmlformats.org/presentationml/2006/ole">
            <mc:AlternateContent xmlns:mc="http://schemas.openxmlformats.org/markup-compatibility/2006">
              <mc:Choice xmlns:v="urn:schemas-microsoft-com:vml" Requires="v">
                <p:oleObj spid="_x0000_s3094" name="Artwork" r:id="rId3" imgW="4428571" imgH="2886478" progId="Adobe.Illustrator.7">
                  <p:embed/>
                </p:oleObj>
              </mc:Choice>
              <mc:Fallback>
                <p:oleObj name="Artwork" r:id="rId3" imgW="4428571" imgH="2886478" progId="Adobe.Illustrator.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524000"/>
                        <a:ext cx="7548563" cy="491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28" name="Text Box 10"/>
          <p:cNvSpPr txBox="1">
            <a:spLocks noChangeArrowheads="1"/>
          </p:cNvSpPr>
          <p:nvPr/>
        </p:nvSpPr>
        <p:spPr bwMode="auto">
          <a:xfrm>
            <a:off x="5435600" y="1622425"/>
            <a:ext cx="44656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800">
                <a:latin typeface="Comic Sans MS" panose="030F0702030302020204" pitchFamily="66" charset="0"/>
              </a:rPr>
              <a:t>The net growth rate r=b-d</a:t>
            </a:r>
            <a:endParaRPr lang="en-US" altLang="en-US" sz="1800">
              <a:latin typeface="Comic Sans MS" panose="030F0702030302020204" pitchFamily="66" charset="0"/>
            </a:endParaRPr>
          </a:p>
        </p:txBody>
      </p:sp>
      <p:pic>
        <p:nvPicPr>
          <p:cNvPr id="26629"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2060575"/>
            <a:ext cx="5688012"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Rectangle 13"/>
          <p:cNvSpPr>
            <a:spLocks noChangeArrowheads="1"/>
          </p:cNvSpPr>
          <p:nvPr/>
        </p:nvSpPr>
        <p:spPr bwMode="auto">
          <a:xfrm>
            <a:off x="6877050" y="5445125"/>
            <a:ext cx="431800" cy="720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6631" name="Line 14"/>
          <p:cNvSpPr>
            <a:spLocks noChangeShapeType="1"/>
          </p:cNvSpPr>
          <p:nvPr/>
        </p:nvSpPr>
        <p:spPr bwMode="auto">
          <a:xfrm flipH="1" flipV="1">
            <a:off x="6732588" y="5589588"/>
            <a:ext cx="503237" cy="714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6632" name="Line 15"/>
          <p:cNvSpPr>
            <a:spLocks noChangeShapeType="1"/>
          </p:cNvSpPr>
          <p:nvPr/>
        </p:nvSpPr>
        <p:spPr bwMode="auto">
          <a:xfrm flipH="1">
            <a:off x="6732588" y="5300663"/>
            <a:ext cx="215900" cy="1444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Tree>
    <p:extLst>
      <p:ext uri="{BB962C8B-B14F-4D97-AF65-F5344CB8AC3E}">
        <p14:creationId xmlns:p14="http://schemas.microsoft.com/office/powerpoint/2010/main" val="5062732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p:txBody>
          <a:bodyPr/>
          <a:lstStyle/>
          <a:p>
            <a:pPr eaLnBrk="1" hangingPunct="1"/>
            <a:r>
              <a:rPr lang="en-GB" altLang="en-US" smtClean="0"/>
              <a:t>Exponential growth</a:t>
            </a:r>
          </a:p>
        </p:txBody>
      </p:sp>
      <p:graphicFrame>
        <p:nvGraphicFramePr>
          <p:cNvPr id="27651" name="Object 0"/>
          <p:cNvGraphicFramePr>
            <a:graphicFrameLocks noChangeAspect="1"/>
          </p:cNvGraphicFramePr>
          <p:nvPr/>
        </p:nvGraphicFramePr>
        <p:xfrm>
          <a:off x="328613" y="1905000"/>
          <a:ext cx="8129587" cy="4038600"/>
        </p:xfrm>
        <a:graphic>
          <a:graphicData uri="http://schemas.openxmlformats.org/presentationml/2006/ole">
            <mc:AlternateContent xmlns:mc="http://schemas.openxmlformats.org/markup-compatibility/2006">
              <mc:Choice xmlns:v="urn:schemas-microsoft-com:vml" Requires="v">
                <p:oleObj spid="_x0000_s4118" name="Artwork" r:id="rId3" imgW="4525007" imgH="2247619" progId="Adobe.Illustrator.7">
                  <p:embed/>
                </p:oleObj>
              </mc:Choice>
              <mc:Fallback>
                <p:oleObj name="Artwork" r:id="rId3" imgW="4525007" imgH="2247619" progId="Adobe.Illustrator.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613" y="1905000"/>
                        <a:ext cx="8129587"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7652"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1960563"/>
            <a:ext cx="6192837"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47916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ChangeArrowheads="1"/>
          </p:cNvSpPr>
          <p:nvPr/>
        </p:nvSpPr>
        <p:spPr bwMode="auto">
          <a:xfrm>
            <a:off x="611188" y="3068638"/>
            <a:ext cx="8281987"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i="1">
                <a:latin typeface="Times New Roman" panose="02020603050405020304" pitchFamily="18" charset="0"/>
              </a:rPr>
              <a:t>Suppose a newly-born pair of rabbits, one male, one female, are put in a field. Rabbits are able to mate at the age of one month so that at the end of its second month a female can produce another pair of rabbits. Suppose that our rabbits never die and that the female always produces one new pair (one male, one female) every month from the second month on. How many pairs will there be in one year ? </a:t>
            </a:r>
            <a:endParaRPr lang="en-GB" altLang="en-US" sz="2400">
              <a:latin typeface="Times New Roman" panose="02020603050405020304" pitchFamily="18" charset="0"/>
            </a:endParaRPr>
          </a:p>
        </p:txBody>
      </p:sp>
      <p:sp>
        <p:nvSpPr>
          <p:cNvPr id="28675" name="Rectangle 2"/>
          <p:cNvSpPr txBox="1">
            <a:spLocks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4400"/>
              <a:t>The Fibonacci sequence</a:t>
            </a:r>
          </a:p>
        </p:txBody>
      </p:sp>
      <p:pic>
        <p:nvPicPr>
          <p:cNvPr id="28676" name="Picture 2" descr="http://fibonacci.uni-bayreuth.de/uploads/pics/leonardo_da_pisa_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625" y="44450"/>
            <a:ext cx="142875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TextBox 3"/>
          <p:cNvSpPr txBox="1">
            <a:spLocks noChangeArrowheads="1"/>
          </p:cNvSpPr>
          <p:nvPr/>
        </p:nvSpPr>
        <p:spPr bwMode="auto">
          <a:xfrm>
            <a:off x="7608888" y="1322388"/>
            <a:ext cx="214788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400">
                <a:solidFill>
                  <a:schemeClr val="bg1"/>
                </a:solidFill>
                <a:latin typeface="Arial" panose="020B0604020202020204" pitchFamily="34" charset="0"/>
                <a:cs typeface="Arial" panose="020B0604020202020204" pitchFamily="34" charset="0"/>
              </a:rPr>
              <a:t>Leonardo of Pisa (Fibonacci)</a:t>
            </a:r>
          </a:p>
          <a:p>
            <a:pPr eaLnBrk="1" hangingPunct="1">
              <a:spcBef>
                <a:spcPct val="0"/>
              </a:spcBef>
              <a:buFontTx/>
              <a:buNone/>
            </a:pPr>
            <a:r>
              <a:rPr lang="en-GB" altLang="en-US" sz="1400">
                <a:latin typeface="Arial" panose="020B0604020202020204" pitchFamily="34" charset="0"/>
                <a:cs typeface="Arial" panose="020B0604020202020204" pitchFamily="34" charset="0"/>
              </a:rPr>
              <a:t>(c. 1170 – c. 1250)</a:t>
            </a:r>
          </a:p>
        </p:txBody>
      </p:sp>
      <p:pic>
        <p:nvPicPr>
          <p:cNvPr id="28678" name="Picture 7" descr="http://upload.wikimedia.org/wikipedia/commons/0/04/Liber_abbaci_magliab_f124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63" y="2041525"/>
            <a:ext cx="9086850" cy="139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p:cNvSpPr/>
          <p:nvPr/>
        </p:nvSpPr>
        <p:spPr>
          <a:xfrm>
            <a:off x="3851275" y="2852738"/>
            <a:ext cx="865188" cy="3603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28680" name="TextBox 3"/>
          <p:cNvSpPr txBox="1">
            <a:spLocks noChangeArrowheads="1"/>
          </p:cNvSpPr>
          <p:nvPr/>
        </p:nvSpPr>
        <p:spPr bwMode="auto">
          <a:xfrm>
            <a:off x="47625" y="1628775"/>
            <a:ext cx="7404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Times New Roman" panose="02020603050405020304" pitchFamily="18" charset="0"/>
              </a:rPr>
              <a:t>Page from the Liber Abaci, with the Fibonacci sequence</a:t>
            </a:r>
          </a:p>
        </p:txBody>
      </p:sp>
    </p:spTree>
    <p:extLst>
      <p:ext uri="{BB962C8B-B14F-4D97-AF65-F5344CB8AC3E}">
        <p14:creationId xmlns:p14="http://schemas.microsoft.com/office/powerpoint/2010/main" val="17909242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ChangeArrowheads="1"/>
          </p:cNvSpPr>
          <p:nvPr/>
        </p:nvSpPr>
        <p:spPr bwMode="auto">
          <a:xfrm>
            <a:off x="611188" y="3068638"/>
            <a:ext cx="8281987"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i="1">
                <a:latin typeface="Times New Roman" panose="02020603050405020304" pitchFamily="18" charset="0"/>
              </a:rPr>
              <a:t>Suppose a newly-born pair of rabbits, one male, one female, are put in a field. Rabbits are able to mate at the age of one month so that at the end of its second month a female can produce another pair of rabbits. Suppose that our rabbits never die and that the female always produces one new pair (one male, one female) every month from the second month on. How many pairs will there be in one year ? </a:t>
            </a:r>
            <a:endParaRPr lang="en-GB" altLang="en-US" sz="2400">
              <a:latin typeface="Times New Roman" panose="02020603050405020304" pitchFamily="18" charset="0"/>
            </a:endParaRPr>
          </a:p>
        </p:txBody>
      </p:sp>
      <p:sp>
        <p:nvSpPr>
          <p:cNvPr id="29699" name="Rectangle 2"/>
          <p:cNvSpPr txBox="1">
            <a:spLocks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4400"/>
              <a:t>The Fibonacci sequence</a:t>
            </a:r>
          </a:p>
        </p:txBody>
      </p:sp>
      <p:pic>
        <p:nvPicPr>
          <p:cNvPr id="29700" name="Picture 2" descr="http://fibonacci.uni-bayreuth.de/uploads/pics/leonardo_da_pisa_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625" y="44450"/>
            <a:ext cx="142875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TextBox 3"/>
          <p:cNvSpPr txBox="1">
            <a:spLocks noChangeArrowheads="1"/>
          </p:cNvSpPr>
          <p:nvPr/>
        </p:nvSpPr>
        <p:spPr bwMode="auto">
          <a:xfrm>
            <a:off x="7608888" y="1322388"/>
            <a:ext cx="214788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400">
                <a:solidFill>
                  <a:schemeClr val="bg1"/>
                </a:solidFill>
                <a:latin typeface="Arial" panose="020B0604020202020204" pitchFamily="34" charset="0"/>
                <a:cs typeface="Arial" panose="020B0604020202020204" pitchFamily="34" charset="0"/>
              </a:rPr>
              <a:t>Leonardo of Pisa (Fibonacci)</a:t>
            </a:r>
          </a:p>
          <a:p>
            <a:pPr eaLnBrk="1" hangingPunct="1">
              <a:spcBef>
                <a:spcPct val="0"/>
              </a:spcBef>
              <a:buFontTx/>
              <a:buNone/>
            </a:pPr>
            <a:r>
              <a:rPr lang="en-GB" altLang="en-US" sz="1400">
                <a:latin typeface="Arial" panose="020B0604020202020204" pitchFamily="34" charset="0"/>
                <a:cs typeface="Arial" panose="020B0604020202020204" pitchFamily="34" charset="0"/>
              </a:rPr>
              <a:t>(c. 1170 – c. 1250)</a:t>
            </a:r>
          </a:p>
        </p:txBody>
      </p:sp>
    </p:spTree>
    <p:extLst>
      <p:ext uri="{BB962C8B-B14F-4D97-AF65-F5344CB8AC3E}">
        <p14:creationId xmlns:p14="http://schemas.microsoft.com/office/powerpoint/2010/main" val="42848049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26988"/>
            <a:ext cx="8532813"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9"/>
          <p:cNvSpPr txBox="1">
            <a:spLocks noChangeArrowheads="1"/>
          </p:cNvSpPr>
          <p:nvPr/>
        </p:nvSpPr>
        <p:spPr bwMode="auto">
          <a:xfrm>
            <a:off x="34925" y="923925"/>
            <a:ext cx="10944225"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Arial" panose="020B0604020202020204" pitchFamily="34" charset="0"/>
                <a:cs typeface="Arial" panose="020B0604020202020204" pitchFamily="34" charset="0"/>
              </a:rPr>
              <a:t>1,1,2,3,5,8,13,21,34,55,89,144</a:t>
            </a:r>
          </a:p>
          <a:p>
            <a:pPr eaLnBrk="1" hangingPunct="1">
              <a:spcBef>
                <a:spcPct val="0"/>
              </a:spcBef>
              <a:buFontTx/>
              <a:buNone/>
            </a:pPr>
            <a:endParaRPr lang="en-GB" altLang="en-US">
              <a:latin typeface="Times New Roman" panose="02020603050405020304" pitchFamily="18" charset="0"/>
            </a:endParaRPr>
          </a:p>
          <a:p>
            <a:pPr eaLnBrk="1" hangingPunct="1">
              <a:spcBef>
                <a:spcPct val="50000"/>
              </a:spcBef>
              <a:buFontTx/>
              <a:buNone/>
            </a:pPr>
            <a:endParaRPr lang="en-GB" altLang="en-US" sz="2400">
              <a:latin typeface="Times New Roman" panose="02020603050405020304" pitchFamily="18" charset="0"/>
            </a:endParaRPr>
          </a:p>
        </p:txBody>
      </p:sp>
    </p:spTree>
    <p:extLst>
      <p:ext uri="{BB962C8B-B14F-4D97-AF65-F5344CB8AC3E}">
        <p14:creationId xmlns:p14="http://schemas.microsoft.com/office/powerpoint/2010/main" val="27414408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p:nvPr>
        </p:nvSpPr>
        <p:spPr/>
        <p:txBody>
          <a:bodyPr/>
          <a:lstStyle/>
          <a:p>
            <a:pPr eaLnBrk="1" hangingPunct="1"/>
            <a:r>
              <a:rPr lang="en-GB" altLang="en-US" smtClean="0"/>
              <a:t>Fibonacci’s rabbits</a:t>
            </a:r>
          </a:p>
        </p:txBody>
      </p:sp>
      <p:pic>
        <p:nvPicPr>
          <p:cNvPr id="31747" name="Picture 4"/>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517775" y="2176463"/>
            <a:ext cx="4106863" cy="3371850"/>
          </a:xfrm>
          <a:noFill/>
        </p:spPr>
      </p:pic>
      <p:sp>
        <p:nvSpPr>
          <p:cNvPr id="31748" name="Text Box 5"/>
          <p:cNvSpPr txBox="1">
            <a:spLocks noChangeArrowheads="1"/>
          </p:cNvSpPr>
          <p:nvPr/>
        </p:nvSpPr>
        <p:spPr bwMode="auto">
          <a:xfrm>
            <a:off x="107950" y="3213100"/>
            <a:ext cx="223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ln[nr of rabbits]</a:t>
            </a:r>
          </a:p>
        </p:txBody>
      </p:sp>
      <p:sp>
        <p:nvSpPr>
          <p:cNvPr id="31749" name="Text Box 6"/>
          <p:cNvSpPr txBox="1">
            <a:spLocks noChangeArrowheads="1"/>
          </p:cNvSpPr>
          <p:nvPr/>
        </p:nvSpPr>
        <p:spPr bwMode="auto">
          <a:xfrm>
            <a:off x="3708400" y="5734050"/>
            <a:ext cx="223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time</a:t>
            </a:r>
          </a:p>
        </p:txBody>
      </p:sp>
    </p:spTree>
    <p:extLst>
      <p:ext uri="{BB962C8B-B14F-4D97-AF65-F5344CB8AC3E}">
        <p14:creationId xmlns:p14="http://schemas.microsoft.com/office/powerpoint/2010/main" val="34531689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p:txBody>
          <a:bodyPr>
            <a:normAutofit/>
          </a:bodyPr>
          <a:lstStyle/>
          <a:p>
            <a:pPr eaLnBrk="1" hangingPunct="1"/>
            <a:r>
              <a:rPr lang="en-GB" altLang="en-US" sz="4000" dirty="0" smtClean="0"/>
              <a:t>Exponential </a:t>
            </a:r>
            <a:r>
              <a:rPr lang="en-GB" altLang="en-US" sz="4000" dirty="0" smtClean="0"/>
              <a:t>growth (continuous </a:t>
            </a:r>
            <a:r>
              <a:rPr lang="en-GB" altLang="en-US" sz="4000" dirty="0" smtClean="0"/>
              <a:t>time)</a:t>
            </a:r>
          </a:p>
        </p:txBody>
      </p:sp>
      <p:sp>
        <p:nvSpPr>
          <p:cNvPr id="32771" name="Rectangle 3"/>
          <p:cNvSpPr>
            <a:spLocks noGrp="1" noChangeArrowheads="1"/>
          </p:cNvSpPr>
          <p:nvPr>
            <p:ph idx="4294967295"/>
          </p:nvPr>
        </p:nvSpPr>
        <p:spPr>
          <a:xfrm>
            <a:off x="685800" y="1773238"/>
            <a:ext cx="7772400" cy="4679950"/>
          </a:xfrm>
        </p:spPr>
        <p:txBody>
          <a:bodyPr>
            <a:normAutofit fontScale="92500"/>
          </a:bodyPr>
          <a:lstStyle/>
          <a:p>
            <a:pPr eaLnBrk="1" hangingPunct="1">
              <a:lnSpc>
                <a:spcPct val="90000"/>
              </a:lnSpc>
              <a:buFontTx/>
              <a:buNone/>
            </a:pPr>
            <a:r>
              <a:rPr lang="en-GB" altLang="en-US" sz="2800" dirty="0" smtClean="0"/>
              <a:t>If we assume constant per capita birth and death rates</a:t>
            </a:r>
            <a:r>
              <a:rPr lang="en-GB" altLang="en-US" sz="2800" dirty="0" smtClean="0"/>
              <a:t>:</a:t>
            </a:r>
          </a:p>
          <a:p>
            <a:pPr eaLnBrk="1" hangingPunct="1">
              <a:lnSpc>
                <a:spcPct val="90000"/>
              </a:lnSpc>
              <a:buFontTx/>
              <a:buNone/>
            </a:pPr>
            <a:endParaRPr lang="en-GB" altLang="en-US" sz="2800" dirty="0" smtClean="0"/>
          </a:p>
          <a:p>
            <a:pPr eaLnBrk="1" hangingPunct="1">
              <a:lnSpc>
                <a:spcPct val="90000"/>
              </a:lnSpc>
            </a:pPr>
            <a:endParaRPr lang="en-GB" altLang="en-US" sz="2800" dirty="0" smtClean="0"/>
          </a:p>
          <a:p>
            <a:pPr eaLnBrk="1" hangingPunct="1">
              <a:lnSpc>
                <a:spcPct val="90000"/>
              </a:lnSpc>
            </a:pPr>
            <a:endParaRPr lang="en-GB" altLang="en-US" sz="2800" dirty="0" smtClean="0"/>
          </a:p>
          <a:p>
            <a:pPr eaLnBrk="1" hangingPunct="1">
              <a:lnSpc>
                <a:spcPct val="90000"/>
              </a:lnSpc>
              <a:buFontTx/>
              <a:buNone/>
            </a:pPr>
            <a:r>
              <a:rPr lang="en-GB" altLang="en-US" sz="2800" dirty="0" smtClean="0"/>
              <a:t>Which can be rewritten as </a:t>
            </a:r>
          </a:p>
          <a:p>
            <a:pPr eaLnBrk="1" hangingPunct="1">
              <a:lnSpc>
                <a:spcPct val="90000"/>
              </a:lnSpc>
              <a:buFontTx/>
              <a:buNone/>
            </a:pPr>
            <a:endParaRPr lang="en-GB" altLang="en-US" sz="2800" dirty="0" smtClean="0"/>
          </a:p>
          <a:p>
            <a:pPr eaLnBrk="1" hangingPunct="1">
              <a:lnSpc>
                <a:spcPct val="90000"/>
              </a:lnSpc>
              <a:buFontTx/>
              <a:buNone/>
            </a:pPr>
            <a:endParaRPr lang="en-GB" altLang="en-US" sz="2800" dirty="0" smtClean="0"/>
          </a:p>
          <a:p>
            <a:pPr eaLnBrk="1" hangingPunct="1">
              <a:lnSpc>
                <a:spcPct val="90000"/>
              </a:lnSpc>
              <a:buFontTx/>
              <a:buNone/>
            </a:pPr>
            <a:r>
              <a:rPr lang="en-GB" altLang="en-US" sz="2800" dirty="0" smtClean="0"/>
              <a:t>where  </a:t>
            </a:r>
            <a:r>
              <a:rPr lang="en-GB" altLang="en-US" sz="2800" i="1" dirty="0" smtClean="0">
                <a:latin typeface="Times New Roman" panose="02020603050405020304" pitchFamily="18" charset="0"/>
              </a:rPr>
              <a:t>r=b-d</a:t>
            </a:r>
            <a:r>
              <a:rPr lang="en-GB" altLang="en-US" sz="2800" dirty="0" smtClean="0"/>
              <a:t> is the </a:t>
            </a:r>
            <a:r>
              <a:rPr lang="en-GB" altLang="en-US" sz="2800" i="1" dirty="0" smtClean="0"/>
              <a:t>per capita</a:t>
            </a:r>
            <a:r>
              <a:rPr lang="en-GB" altLang="en-US" sz="2800" dirty="0" smtClean="0"/>
              <a:t> growth rate .</a:t>
            </a:r>
          </a:p>
          <a:p>
            <a:pPr eaLnBrk="1" hangingPunct="1">
              <a:lnSpc>
                <a:spcPct val="90000"/>
              </a:lnSpc>
              <a:buFontTx/>
              <a:buNone/>
            </a:pPr>
            <a:r>
              <a:rPr lang="en-GB" altLang="en-US" sz="2800" dirty="0" smtClean="0"/>
              <a:t>This is the exponential growth model for overlapping generations </a:t>
            </a:r>
          </a:p>
          <a:p>
            <a:pPr eaLnBrk="1" hangingPunct="1">
              <a:lnSpc>
                <a:spcPct val="90000"/>
              </a:lnSpc>
            </a:pPr>
            <a:endParaRPr lang="en-GB" altLang="en-US" sz="2800" dirty="0" smtClean="0"/>
          </a:p>
          <a:p>
            <a:pPr eaLnBrk="1" hangingPunct="1">
              <a:lnSpc>
                <a:spcPct val="90000"/>
              </a:lnSpc>
            </a:pPr>
            <a:endParaRPr lang="en-GB" altLang="en-US" sz="2800" dirty="0" smtClean="0">
              <a:latin typeface="Times New Roman" panose="02020603050405020304" pitchFamily="18" charset="0"/>
            </a:endParaRPr>
          </a:p>
          <a:p>
            <a:pPr eaLnBrk="1" hangingPunct="1">
              <a:lnSpc>
                <a:spcPct val="90000"/>
              </a:lnSpc>
            </a:pPr>
            <a:endParaRPr lang="en-GB" altLang="en-US" sz="2800" dirty="0" smtClean="0">
              <a:latin typeface="Times New Roman" panose="02020603050405020304" pitchFamily="18" charset="0"/>
            </a:endParaRPr>
          </a:p>
          <a:p>
            <a:pPr eaLnBrk="1" hangingPunct="1">
              <a:lnSpc>
                <a:spcPct val="90000"/>
              </a:lnSpc>
            </a:pPr>
            <a:endParaRPr lang="en-GB" altLang="en-US" sz="2800" dirty="0" smtClean="0">
              <a:latin typeface="Times New Roman" panose="02020603050405020304" pitchFamily="18" charset="0"/>
            </a:endParaRPr>
          </a:p>
          <a:p>
            <a:pPr eaLnBrk="1" hangingPunct="1">
              <a:lnSpc>
                <a:spcPct val="90000"/>
              </a:lnSpc>
            </a:pPr>
            <a:endParaRPr lang="en-GB" altLang="en-US" sz="2800" dirty="0" smtClean="0"/>
          </a:p>
          <a:p>
            <a:pPr eaLnBrk="1" hangingPunct="1">
              <a:lnSpc>
                <a:spcPct val="90000"/>
              </a:lnSpc>
            </a:pPr>
            <a:endParaRPr lang="en-GB" altLang="en-US" sz="2800" dirty="0" smtClean="0"/>
          </a:p>
          <a:p>
            <a:pPr eaLnBrk="1" hangingPunct="1">
              <a:lnSpc>
                <a:spcPct val="90000"/>
              </a:lnSpc>
            </a:pPr>
            <a:endParaRPr lang="en-GB" altLang="en-US" sz="2800" dirty="0" smtClean="0"/>
          </a:p>
          <a:p>
            <a:pPr eaLnBrk="1" hangingPunct="1">
              <a:lnSpc>
                <a:spcPct val="90000"/>
              </a:lnSpc>
              <a:buFontTx/>
              <a:buNone/>
            </a:pPr>
            <a:endParaRPr lang="en-GB" altLang="en-US" sz="2800" dirty="0" smtClean="0"/>
          </a:p>
        </p:txBody>
      </p:sp>
      <p:graphicFrame>
        <p:nvGraphicFramePr>
          <p:cNvPr id="32772" name="Object 0"/>
          <p:cNvGraphicFramePr>
            <a:graphicFrameLocks noChangeAspect="1"/>
          </p:cNvGraphicFramePr>
          <p:nvPr/>
        </p:nvGraphicFramePr>
        <p:xfrm>
          <a:off x="935038" y="2636838"/>
          <a:ext cx="1046162" cy="1079500"/>
        </p:xfrm>
        <a:graphic>
          <a:graphicData uri="http://schemas.openxmlformats.org/presentationml/2006/ole">
            <mc:AlternateContent xmlns:mc="http://schemas.openxmlformats.org/markup-compatibility/2006">
              <mc:Choice xmlns:v="urn:schemas-microsoft-com:vml" Requires="v">
                <p:oleObj spid="_x0000_s5162" name="Equation" r:id="rId3" imgW="380835" imgH="393529" progId="Equation.3">
                  <p:embed/>
                </p:oleObj>
              </mc:Choice>
              <mc:Fallback>
                <p:oleObj name="Equation" r:id="rId3" imgW="380835"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038" y="2636838"/>
                        <a:ext cx="1046162"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3" name="Text Box 5"/>
          <p:cNvSpPr txBox="1">
            <a:spLocks noChangeArrowheads="1"/>
          </p:cNvSpPr>
          <p:nvPr/>
        </p:nvSpPr>
        <p:spPr bwMode="auto">
          <a:xfrm>
            <a:off x="2057400" y="2971800"/>
            <a:ext cx="662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latin typeface="Times New Roman" panose="02020603050405020304" pitchFamily="18" charset="0"/>
              </a:rPr>
              <a:t>b N – d N = (b - d) N</a:t>
            </a:r>
          </a:p>
        </p:txBody>
      </p:sp>
      <p:graphicFrame>
        <p:nvGraphicFramePr>
          <p:cNvPr id="32774" name="Object 1"/>
          <p:cNvGraphicFramePr>
            <a:graphicFrameLocks noChangeAspect="1"/>
          </p:cNvGraphicFramePr>
          <p:nvPr/>
        </p:nvGraphicFramePr>
        <p:xfrm>
          <a:off x="914400" y="4076700"/>
          <a:ext cx="1046163" cy="1079500"/>
        </p:xfrm>
        <a:graphic>
          <a:graphicData uri="http://schemas.openxmlformats.org/presentationml/2006/ole">
            <mc:AlternateContent xmlns:mc="http://schemas.openxmlformats.org/markup-compatibility/2006">
              <mc:Choice xmlns:v="urn:schemas-microsoft-com:vml" Requires="v">
                <p:oleObj spid="_x0000_s5163" name="Equation" r:id="rId5" imgW="380835" imgH="393529" progId="Equation.3">
                  <p:embed/>
                </p:oleObj>
              </mc:Choice>
              <mc:Fallback>
                <p:oleObj name="Equation" r:id="rId5" imgW="380835"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076700"/>
                        <a:ext cx="1046163"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5" name="Text Box 7"/>
          <p:cNvSpPr txBox="1">
            <a:spLocks noChangeArrowheads="1"/>
          </p:cNvSpPr>
          <p:nvPr/>
        </p:nvSpPr>
        <p:spPr bwMode="auto">
          <a:xfrm>
            <a:off x="2036763" y="4365625"/>
            <a:ext cx="662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latin typeface="Times New Roman" panose="02020603050405020304" pitchFamily="18" charset="0"/>
              </a:rPr>
              <a:t>r N</a:t>
            </a:r>
          </a:p>
        </p:txBody>
      </p:sp>
    </p:spTree>
    <p:extLst>
      <p:ext uri="{BB962C8B-B14F-4D97-AF65-F5344CB8AC3E}">
        <p14:creationId xmlns:p14="http://schemas.microsoft.com/office/powerpoint/2010/main" val="9150514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p:txBody>
          <a:bodyPr>
            <a:normAutofit/>
          </a:bodyPr>
          <a:lstStyle/>
          <a:p>
            <a:pPr eaLnBrk="1" hangingPunct="1"/>
            <a:r>
              <a:rPr lang="en-GB" altLang="en-US" sz="3600" dirty="0" smtClean="0"/>
              <a:t>Exponential growth in continuous time</a:t>
            </a:r>
          </a:p>
        </p:txBody>
      </p:sp>
      <p:sp>
        <p:nvSpPr>
          <p:cNvPr id="33795" name="Rectangle 3"/>
          <p:cNvSpPr>
            <a:spLocks noGrp="1" noChangeArrowheads="1"/>
          </p:cNvSpPr>
          <p:nvPr>
            <p:ph idx="4294967295"/>
          </p:nvPr>
        </p:nvSpPr>
        <p:spPr/>
        <p:txBody>
          <a:bodyPr>
            <a:normAutofit fontScale="85000" lnSpcReduction="20000"/>
          </a:bodyPr>
          <a:lstStyle/>
          <a:p>
            <a:pPr eaLnBrk="1" hangingPunct="1">
              <a:lnSpc>
                <a:spcPct val="90000"/>
              </a:lnSpc>
            </a:pPr>
            <a:r>
              <a:rPr lang="en-GB" altLang="en-US" sz="2800" dirty="0" smtClean="0"/>
              <a:t>Previous examples were in discrete time</a:t>
            </a:r>
          </a:p>
          <a:p>
            <a:pPr eaLnBrk="1" hangingPunct="1">
              <a:lnSpc>
                <a:spcPct val="90000"/>
              </a:lnSpc>
            </a:pPr>
            <a:r>
              <a:rPr lang="en-GB" altLang="en-US" sz="2800" dirty="0" smtClean="0"/>
              <a:t>The differential equation</a:t>
            </a:r>
          </a:p>
          <a:p>
            <a:pPr eaLnBrk="1" hangingPunct="1">
              <a:lnSpc>
                <a:spcPct val="90000"/>
              </a:lnSpc>
            </a:pPr>
            <a:endParaRPr lang="en-GB" altLang="en-US" sz="2800" dirty="0" smtClean="0"/>
          </a:p>
          <a:p>
            <a:pPr eaLnBrk="1" hangingPunct="1">
              <a:lnSpc>
                <a:spcPct val="90000"/>
              </a:lnSpc>
            </a:pPr>
            <a:endParaRPr lang="en-GB" altLang="en-US" sz="2800" dirty="0" smtClean="0"/>
          </a:p>
          <a:p>
            <a:pPr eaLnBrk="1" hangingPunct="1">
              <a:lnSpc>
                <a:spcPct val="90000"/>
              </a:lnSpc>
              <a:buFontTx/>
              <a:buNone/>
            </a:pPr>
            <a:endParaRPr lang="en-GB" altLang="en-US" sz="2800" dirty="0" smtClean="0"/>
          </a:p>
          <a:p>
            <a:pPr eaLnBrk="1" hangingPunct="1">
              <a:lnSpc>
                <a:spcPct val="90000"/>
              </a:lnSpc>
              <a:buFontTx/>
              <a:buNone/>
            </a:pPr>
            <a:r>
              <a:rPr lang="en-GB" altLang="en-US" sz="2800" dirty="0" smtClean="0"/>
              <a:t>Can be solved to give:</a:t>
            </a:r>
          </a:p>
          <a:p>
            <a:pPr eaLnBrk="1" hangingPunct="1">
              <a:lnSpc>
                <a:spcPct val="90000"/>
              </a:lnSpc>
              <a:buFontTx/>
              <a:buNone/>
            </a:pPr>
            <a:endParaRPr lang="en-GB" altLang="en-US" sz="2800" dirty="0" smtClean="0"/>
          </a:p>
          <a:p>
            <a:pPr eaLnBrk="1" hangingPunct="1">
              <a:lnSpc>
                <a:spcPct val="90000"/>
              </a:lnSpc>
              <a:buFontTx/>
              <a:buNone/>
            </a:pPr>
            <a:endParaRPr lang="en-GB" altLang="en-US" sz="2800" dirty="0" smtClean="0"/>
          </a:p>
          <a:p>
            <a:pPr eaLnBrk="1" hangingPunct="1">
              <a:lnSpc>
                <a:spcPct val="90000"/>
              </a:lnSpc>
              <a:buFontTx/>
              <a:buNone/>
            </a:pPr>
            <a:endParaRPr lang="en-GB" altLang="en-US" sz="2800" dirty="0" smtClean="0"/>
          </a:p>
          <a:p>
            <a:pPr eaLnBrk="1" hangingPunct="1">
              <a:lnSpc>
                <a:spcPct val="90000"/>
              </a:lnSpc>
              <a:buFontTx/>
              <a:buNone/>
            </a:pPr>
            <a:r>
              <a:rPr lang="en-GB" altLang="en-US" sz="2800" dirty="0" smtClean="0"/>
              <a:t>Where </a:t>
            </a:r>
            <a:r>
              <a:rPr lang="en-GB" altLang="en-US" sz="2800" i="1" dirty="0" smtClean="0">
                <a:latin typeface="Times New Roman" panose="02020603050405020304" pitchFamily="18" charset="0"/>
              </a:rPr>
              <a:t>N(0)</a:t>
            </a:r>
            <a:r>
              <a:rPr lang="en-GB" altLang="en-US" sz="2800" dirty="0" smtClean="0"/>
              <a:t> is the population size at time </a:t>
            </a:r>
            <a:r>
              <a:rPr lang="en-GB" altLang="en-US" sz="2800" i="1" dirty="0" smtClean="0">
                <a:latin typeface="Times New Roman" panose="02020603050405020304" pitchFamily="18" charset="0"/>
              </a:rPr>
              <a:t>t=0</a:t>
            </a:r>
            <a:r>
              <a:rPr lang="en-GB" altLang="en-US" sz="2800" dirty="0" smtClean="0"/>
              <a:t> and </a:t>
            </a:r>
            <a:r>
              <a:rPr lang="en-GB" altLang="en-US" sz="2800" i="1" dirty="0" smtClean="0">
                <a:latin typeface="Times New Roman" panose="02020603050405020304" pitchFamily="18" charset="0"/>
              </a:rPr>
              <a:t>e</a:t>
            </a:r>
            <a:r>
              <a:rPr lang="en-GB" altLang="en-US" sz="2800" dirty="0" smtClean="0"/>
              <a:t> is a constant (the base of the natural logarithm) with value </a:t>
            </a:r>
            <a:r>
              <a:rPr lang="en-GB" altLang="en-US" sz="2800" dirty="0" smtClean="0">
                <a:latin typeface="Symbol" panose="05050102010706020507" pitchFamily="18" charset="2"/>
              </a:rPr>
              <a:t>»</a:t>
            </a:r>
            <a:r>
              <a:rPr lang="en-GB" altLang="en-US" sz="2800" dirty="0" smtClean="0"/>
              <a:t>2.718  </a:t>
            </a:r>
          </a:p>
          <a:p>
            <a:pPr eaLnBrk="1" hangingPunct="1">
              <a:lnSpc>
                <a:spcPct val="90000"/>
              </a:lnSpc>
              <a:buFontTx/>
              <a:buNone/>
            </a:pPr>
            <a:endParaRPr lang="en-GB" altLang="en-US" sz="2800" dirty="0" smtClean="0"/>
          </a:p>
          <a:p>
            <a:pPr eaLnBrk="1" hangingPunct="1">
              <a:lnSpc>
                <a:spcPct val="90000"/>
              </a:lnSpc>
            </a:pPr>
            <a:endParaRPr lang="en-GB" altLang="en-US" sz="2800" dirty="0" smtClean="0"/>
          </a:p>
        </p:txBody>
      </p:sp>
      <p:graphicFrame>
        <p:nvGraphicFramePr>
          <p:cNvPr id="33796" name="Object 0"/>
          <p:cNvGraphicFramePr>
            <a:graphicFrameLocks noChangeAspect="1"/>
          </p:cNvGraphicFramePr>
          <p:nvPr/>
        </p:nvGraphicFramePr>
        <p:xfrm>
          <a:off x="1849438" y="2709863"/>
          <a:ext cx="1046162" cy="1079500"/>
        </p:xfrm>
        <a:graphic>
          <a:graphicData uri="http://schemas.openxmlformats.org/presentationml/2006/ole">
            <mc:AlternateContent xmlns:mc="http://schemas.openxmlformats.org/markup-compatibility/2006">
              <mc:Choice xmlns:v="urn:schemas-microsoft-com:vml" Requires="v">
                <p:oleObj spid="_x0000_s6186" name="Equation" r:id="rId3" imgW="380835" imgH="393529" progId="Equation.3">
                  <p:embed/>
                </p:oleObj>
              </mc:Choice>
              <mc:Fallback>
                <p:oleObj name="Equation" r:id="rId3" imgW="380835"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9438" y="2709863"/>
                        <a:ext cx="1046162"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797" name="Text Box 5"/>
          <p:cNvSpPr txBox="1">
            <a:spLocks noChangeArrowheads="1"/>
          </p:cNvSpPr>
          <p:nvPr/>
        </p:nvSpPr>
        <p:spPr bwMode="auto">
          <a:xfrm>
            <a:off x="2971800" y="3014663"/>
            <a:ext cx="662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i="1">
                <a:latin typeface="Times New Roman" panose="02020603050405020304" pitchFamily="18" charset="0"/>
              </a:rPr>
              <a:t>r N</a:t>
            </a:r>
          </a:p>
        </p:txBody>
      </p:sp>
      <p:graphicFrame>
        <p:nvGraphicFramePr>
          <p:cNvPr id="33798" name="Object 1"/>
          <p:cNvGraphicFramePr>
            <a:graphicFrameLocks noChangeAspect="1"/>
          </p:cNvGraphicFramePr>
          <p:nvPr/>
        </p:nvGraphicFramePr>
        <p:xfrm>
          <a:off x="1763713" y="4508500"/>
          <a:ext cx="2544762" cy="625475"/>
        </p:xfrm>
        <a:graphic>
          <a:graphicData uri="http://schemas.openxmlformats.org/presentationml/2006/ole">
            <mc:AlternateContent xmlns:mc="http://schemas.openxmlformats.org/markup-compatibility/2006">
              <mc:Choice xmlns:v="urn:schemas-microsoft-com:vml" Requires="v">
                <p:oleObj spid="_x0000_s6187" name="Equation" r:id="rId5" imgW="927100" imgH="228600" progId="Equation.3">
                  <p:embed/>
                </p:oleObj>
              </mc:Choice>
              <mc:Fallback>
                <p:oleObj name="Equation" r:id="rId5" imgW="9271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4508500"/>
                        <a:ext cx="2544762" cy="625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907577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85800" y="304800"/>
            <a:ext cx="7772400" cy="1143000"/>
          </a:xfrm>
        </p:spPr>
        <p:txBody>
          <a:bodyPr/>
          <a:lstStyle/>
          <a:p>
            <a:pPr eaLnBrk="1" hangingPunct="1"/>
            <a:r>
              <a:rPr lang="en-GB" altLang="en-US" smtClean="0"/>
              <a:t>Introduction</a:t>
            </a:r>
          </a:p>
        </p:txBody>
      </p:sp>
      <p:sp>
        <p:nvSpPr>
          <p:cNvPr id="5123" name="Rectangle 3"/>
          <p:cNvSpPr>
            <a:spLocks noGrp="1" noChangeArrowheads="1"/>
          </p:cNvSpPr>
          <p:nvPr>
            <p:ph idx="1"/>
          </p:nvPr>
        </p:nvSpPr>
        <p:spPr>
          <a:xfrm>
            <a:off x="685800" y="1600200"/>
            <a:ext cx="8229600" cy="4800600"/>
          </a:xfrm>
        </p:spPr>
        <p:txBody>
          <a:bodyPr/>
          <a:lstStyle/>
          <a:p>
            <a:pPr eaLnBrk="1" hangingPunct="1"/>
            <a:r>
              <a:rPr lang="en-GB" altLang="en-US" smtClean="0"/>
              <a:t>Most models that are of interest in biology are non-linear dynamical systems</a:t>
            </a:r>
          </a:p>
          <a:p>
            <a:pPr eaLnBrk="1" hangingPunct="1"/>
            <a:r>
              <a:rPr lang="en-GB" altLang="en-US" smtClean="0"/>
              <a:t>Mathematical analysis tools are sharpest for linear systems</a:t>
            </a:r>
          </a:p>
          <a:p>
            <a:pPr eaLnBrk="1" hangingPunct="1"/>
            <a:r>
              <a:rPr lang="en-GB" altLang="en-US" smtClean="0"/>
              <a:t>Analysis is often only possible to a limited extent, but at the same time, provides a powerful tool to understand the dynamics</a:t>
            </a:r>
          </a:p>
          <a:p>
            <a:pPr eaLnBrk="1" hangingPunct="1">
              <a:buFont typeface="Arial" panose="020B0604020202020204" pitchFamily="34" charset="0"/>
              <a:buNone/>
            </a:pPr>
            <a:endParaRPr lang="en-GB" altLang="en-US" smtClean="0"/>
          </a:p>
        </p:txBody>
      </p:sp>
    </p:spTree>
    <p:extLst>
      <p:ext uri="{BB962C8B-B14F-4D97-AF65-F5344CB8AC3E}">
        <p14:creationId xmlns:p14="http://schemas.microsoft.com/office/powerpoint/2010/main" val="21969843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GB" altLang="en-US" smtClean="0"/>
              <a:t>Exponential growth</a:t>
            </a:r>
          </a:p>
        </p:txBody>
      </p:sp>
      <p:graphicFrame>
        <p:nvGraphicFramePr>
          <p:cNvPr id="34819" name="Object 0"/>
          <p:cNvGraphicFramePr>
            <a:graphicFrameLocks noChangeAspect="1"/>
          </p:cNvGraphicFramePr>
          <p:nvPr/>
        </p:nvGraphicFramePr>
        <p:xfrm>
          <a:off x="762000" y="1524000"/>
          <a:ext cx="7548563" cy="4918075"/>
        </p:xfrm>
        <a:graphic>
          <a:graphicData uri="http://schemas.openxmlformats.org/presentationml/2006/ole">
            <mc:AlternateContent xmlns:mc="http://schemas.openxmlformats.org/markup-compatibility/2006">
              <mc:Choice xmlns:v="urn:schemas-microsoft-com:vml" Requires="v">
                <p:oleObj spid="_x0000_s7190" name="Artwork" r:id="rId3" imgW="4428571" imgH="2886478" progId="Adobe.Illustrator.7">
                  <p:embed/>
                </p:oleObj>
              </mc:Choice>
              <mc:Fallback>
                <p:oleObj name="Artwork" r:id="rId3" imgW="4428571" imgH="2886478" progId="Adobe.Illustrator.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524000"/>
                        <a:ext cx="7548563" cy="491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20" name="Text Box 4"/>
          <p:cNvSpPr txBox="1">
            <a:spLocks noChangeArrowheads="1"/>
          </p:cNvSpPr>
          <p:nvPr/>
        </p:nvSpPr>
        <p:spPr bwMode="auto">
          <a:xfrm>
            <a:off x="5435600" y="1622425"/>
            <a:ext cx="44656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800">
                <a:latin typeface="Comic Sans MS" panose="030F0702030302020204" pitchFamily="66" charset="0"/>
              </a:rPr>
              <a:t>The net growth rate r=b-d</a:t>
            </a:r>
            <a:endParaRPr lang="en-US" altLang="en-US" sz="1800">
              <a:latin typeface="Comic Sans MS" panose="030F0702030302020204" pitchFamily="66" charset="0"/>
            </a:endParaRPr>
          </a:p>
        </p:txBody>
      </p:sp>
    </p:spTree>
    <p:extLst>
      <p:ext uri="{BB962C8B-B14F-4D97-AF65-F5344CB8AC3E}">
        <p14:creationId xmlns:p14="http://schemas.microsoft.com/office/powerpoint/2010/main" val="809828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GB" altLang="en-US" smtClean="0"/>
              <a:t>Exponential growth</a:t>
            </a:r>
          </a:p>
        </p:txBody>
      </p:sp>
      <p:graphicFrame>
        <p:nvGraphicFramePr>
          <p:cNvPr id="35843" name="Object 0"/>
          <p:cNvGraphicFramePr>
            <a:graphicFrameLocks noChangeAspect="1"/>
          </p:cNvGraphicFramePr>
          <p:nvPr/>
        </p:nvGraphicFramePr>
        <p:xfrm>
          <a:off x="328613" y="1905000"/>
          <a:ext cx="8129587" cy="4038600"/>
        </p:xfrm>
        <a:graphic>
          <a:graphicData uri="http://schemas.openxmlformats.org/presentationml/2006/ole">
            <mc:AlternateContent xmlns:mc="http://schemas.openxmlformats.org/markup-compatibility/2006">
              <mc:Choice xmlns:v="urn:schemas-microsoft-com:vml" Requires="v">
                <p:oleObj spid="_x0000_s8214" name="Artwork" r:id="rId3" imgW="4525007" imgH="2247619" progId="Adobe.Illustrator.7">
                  <p:embed/>
                </p:oleObj>
              </mc:Choice>
              <mc:Fallback>
                <p:oleObj name="Artwork" r:id="rId3" imgW="4525007" imgH="2247619" progId="Adobe.Illustrator.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613" y="1905000"/>
                        <a:ext cx="8129587"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310703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GB" altLang="en-US" smtClean="0"/>
              <a:t>Humans vs Bacteria analysed</a:t>
            </a:r>
          </a:p>
        </p:txBody>
      </p:sp>
      <p:sp>
        <p:nvSpPr>
          <p:cNvPr id="36867" name="Content Placeholder 2"/>
          <p:cNvSpPr>
            <a:spLocks noGrp="1"/>
          </p:cNvSpPr>
          <p:nvPr>
            <p:ph idx="1"/>
          </p:nvPr>
        </p:nvSpPr>
        <p:spPr/>
        <p:txBody>
          <a:bodyPr/>
          <a:lstStyle/>
          <a:p>
            <a:r>
              <a:rPr lang="en-GB" altLang="en-US" smtClean="0"/>
              <a:t>So let’s see, do humans or bacterial populations show exponential (=geometric growth)?</a:t>
            </a:r>
          </a:p>
        </p:txBody>
      </p:sp>
    </p:spTree>
    <p:extLst>
      <p:ext uri="{BB962C8B-B14F-4D97-AF65-F5344CB8AC3E}">
        <p14:creationId xmlns:p14="http://schemas.microsoft.com/office/powerpoint/2010/main" val="30813948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idx="1"/>
          </p:nvPr>
        </p:nvSpPr>
        <p:spPr>
          <a:xfrm>
            <a:off x="395288" y="2492375"/>
            <a:ext cx="3467100" cy="4525963"/>
          </a:xfrm>
        </p:spPr>
        <p:txBody>
          <a:bodyPr/>
          <a:lstStyle/>
          <a:p>
            <a:pPr eaLnBrk="1" hangingPunct="1">
              <a:buFontTx/>
              <a:buNone/>
            </a:pPr>
            <a:r>
              <a:rPr lang="en-US" altLang="en-US" i="1" smtClean="0"/>
              <a:t>Escherichia coli</a:t>
            </a:r>
            <a:r>
              <a:rPr lang="en-US" altLang="en-US" smtClean="0"/>
              <a:t> grown on minimal salts vs complex media</a:t>
            </a:r>
          </a:p>
          <a:p>
            <a:pPr eaLnBrk="1" hangingPunct="1">
              <a:buFontTx/>
              <a:buNone/>
            </a:pPr>
            <a:endParaRPr lang="en-US" altLang="en-US" b="1" smtClean="0"/>
          </a:p>
          <a:p>
            <a:pPr eaLnBrk="1" hangingPunct="1"/>
            <a:endParaRPr lang="en-US" altLang="en-US" smtClean="0"/>
          </a:p>
        </p:txBody>
      </p:sp>
      <p:pic>
        <p:nvPicPr>
          <p:cNvPr id="37891"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275" y="333375"/>
            <a:ext cx="4770438" cy="623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8" name="Rectangle 2"/>
          <p:cNvSpPr>
            <a:spLocks noGrp="1" noChangeArrowheads="1"/>
          </p:cNvSpPr>
          <p:nvPr>
            <p:ph type="title"/>
          </p:nvPr>
        </p:nvSpPr>
        <p:spPr>
          <a:xfrm>
            <a:off x="294619" y="260350"/>
            <a:ext cx="7772400" cy="1143000"/>
          </a:xfrm>
        </p:spPr>
        <p:txBody>
          <a:bodyPr>
            <a:normAutofit fontScale="90000"/>
          </a:bodyPr>
          <a:lstStyle/>
          <a:p>
            <a:pPr eaLnBrk="1" hangingPunct="1">
              <a:defRPr/>
            </a:pPr>
            <a:r>
              <a:rPr lang="en-GB" sz="4000" dirty="0" smtClean="0"/>
              <a:t>Example: </a:t>
            </a:r>
            <a:br>
              <a:rPr lang="en-GB" sz="4000" dirty="0" smtClean="0"/>
            </a:br>
            <a:r>
              <a:rPr lang="en-GB" sz="4000" dirty="0" smtClean="0"/>
              <a:t>Bacterial Growth</a:t>
            </a:r>
          </a:p>
        </p:txBody>
      </p:sp>
      <p:sp>
        <p:nvSpPr>
          <p:cNvPr id="37893" name="Text Box 11"/>
          <p:cNvSpPr txBox="1">
            <a:spLocks noChangeArrowheads="1"/>
          </p:cNvSpPr>
          <p:nvPr/>
        </p:nvSpPr>
        <p:spPr bwMode="auto">
          <a:xfrm>
            <a:off x="3455988" y="6480175"/>
            <a:ext cx="63007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Tx/>
              <a:buChar char="•"/>
            </a:pPr>
            <a:r>
              <a:rPr lang="en-US" altLang="en-US" sz="1200">
                <a:latin typeface="Times New Roman" panose="02020603050405020304" pitchFamily="18" charset="0"/>
              </a:rPr>
              <a:t>http://biology.clc.uc.edu/fankhauser/labs/microbiology/growth_curve/growth_curve.htm</a:t>
            </a:r>
          </a:p>
          <a:p>
            <a:pPr eaLnBrk="1" hangingPunct="1">
              <a:spcBef>
                <a:spcPct val="50000"/>
              </a:spcBef>
              <a:buFontTx/>
              <a:buNone/>
            </a:pPr>
            <a:endParaRPr lang="en-US" altLang="en-US" sz="1200">
              <a:latin typeface="Times New Roman" panose="02020603050405020304" pitchFamily="18" charset="0"/>
            </a:endParaRPr>
          </a:p>
        </p:txBody>
      </p:sp>
      <p:pic>
        <p:nvPicPr>
          <p:cNvPr id="1127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260350"/>
            <a:ext cx="4883150" cy="610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50729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GB" altLang="en-US" smtClean="0"/>
              <a:t>Example: </a:t>
            </a:r>
            <a:br>
              <a:rPr lang="en-GB" altLang="en-US" smtClean="0"/>
            </a:br>
            <a:r>
              <a:rPr lang="en-GB" altLang="en-US" smtClean="0"/>
              <a:t>Human Population Growth</a:t>
            </a:r>
          </a:p>
        </p:txBody>
      </p:sp>
      <p:sp>
        <p:nvSpPr>
          <p:cNvPr id="38915" name="Rectangle 3"/>
          <p:cNvSpPr>
            <a:spLocks noGrp="1" noChangeArrowheads="1"/>
          </p:cNvSpPr>
          <p:nvPr>
            <p:ph type="body" idx="1"/>
          </p:nvPr>
        </p:nvSpPr>
        <p:spPr/>
        <p:txBody>
          <a:bodyPr/>
          <a:lstStyle/>
          <a:p>
            <a:pPr eaLnBrk="1" hangingPunct="1"/>
            <a:endParaRPr lang="en-US" altLang="en-US" smtClean="0"/>
          </a:p>
        </p:txBody>
      </p:sp>
      <p:graphicFrame>
        <p:nvGraphicFramePr>
          <p:cNvPr id="38916" name="Object 7"/>
          <p:cNvGraphicFramePr>
            <a:graphicFrameLocks noChangeAspect="1"/>
          </p:cNvGraphicFramePr>
          <p:nvPr/>
        </p:nvGraphicFramePr>
        <p:xfrm>
          <a:off x="914400" y="1905000"/>
          <a:ext cx="7100888" cy="4700588"/>
        </p:xfrm>
        <a:graphic>
          <a:graphicData uri="http://schemas.openxmlformats.org/presentationml/2006/ole">
            <mc:AlternateContent xmlns:mc="http://schemas.openxmlformats.org/markup-compatibility/2006">
              <mc:Choice xmlns:v="urn:schemas-microsoft-com:vml" Requires="v">
                <p:oleObj spid="_x0000_s9278" name="Artwork" r:id="rId3" imgW="4142857" imgH="2742857" progId="Adobe.Illustrator.7">
                  <p:embed/>
                </p:oleObj>
              </mc:Choice>
              <mc:Fallback>
                <p:oleObj name="Artwork" r:id="rId3" imgW="4142857" imgH="2742857" progId="Adobe.Illustrator.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905000"/>
                        <a:ext cx="7100888" cy="470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6509" name="Group 13"/>
          <p:cNvGrpSpPr>
            <a:grpSpLocks/>
          </p:cNvGrpSpPr>
          <p:nvPr/>
        </p:nvGrpSpPr>
        <p:grpSpPr bwMode="auto">
          <a:xfrm>
            <a:off x="228600" y="1905000"/>
            <a:ext cx="8534400" cy="5029200"/>
            <a:chOff x="144" y="1152"/>
            <a:chExt cx="5376" cy="3168"/>
          </a:xfrm>
        </p:grpSpPr>
        <p:sp>
          <p:nvSpPr>
            <p:cNvPr id="38918" name="Rectangle 11" descr="Blue tissue paper"/>
            <p:cNvSpPr>
              <a:spLocks noChangeArrowheads="1"/>
            </p:cNvSpPr>
            <p:nvPr/>
          </p:nvSpPr>
          <p:spPr bwMode="auto">
            <a:xfrm>
              <a:off x="144" y="1152"/>
              <a:ext cx="5376" cy="3168"/>
            </a:xfrm>
            <a:prstGeom prst="rect">
              <a:avLst/>
            </a:prstGeom>
            <a:blipFill dpi="0" rotWithShape="0">
              <a:blip r:embed="rId5"/>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aphicFrame>
          <p:nvGraphicFramePr>
            <p:cNvPr id="38919" name="Object 8"/>
            <p:cNvGraphicFramePr>
              <a:graphicFrameLocks noChangeAspect="1"/>
            </p:cNvGraphicFramePr>
            <p:nvPr/>
          </p:nvGraphicFramePr>
          <p:xfrm>
            <a:off x="2712" y="1536"/>
            <a:ext cx="2712" cy="1902"/>
          </p:xfrm>
          <a:graphic>
            <a:graphicData uri="http://schemas.openxmlformats.org/presentationml/2006/ole">
              <mc:AlternateContent xmlns:mc="http://schemas.openxmlformats.org/markup-compatibility/2006">
                <mc:Choice xmlns:v="urn:schemas-microsoft-com:vml" Requires="v">
                  <p:oleObj spid="_x0000_s9279" name="Artwork" r:id="rId6" imgW="4304762" imgH="3019048" progId="Adobe.Illustrator.7">
                    <p:embed/>
                  </p:oleObj>
                </mc:Choice>
                <mc:Fallback>
                  <p:oleObj name="Artwork" r:id="rId6" imgW="4304762" imgH="3019048" progId="Adobe.Illustrator.7">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2" y="1536"/>
                          <a:ext cx="2712" cy="1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20" name="Object 10"/>
            <p:cNvGraphicFramePr>
              <a:graphicFrameLocks noChangeAspect="1"/>
            </p:cNvGraphicFramePr>
            <p:nvPr/>
          </p:nvGraphicFramePr>
          <p:xfrm>
            <a:off x="336" y="1536"/>
            <a:ext cx="2784" cy="1902"/>
          </p:xfrm>
          <a:graphic>
            <a:graphicData uri="http://schemas.openxmlformats.org/presentationml/2006/ole">
              <mc:AlternateContent xmlns:mc="http://schemas.openxmlformats.org/markup-compatibility/2006">
                <mc:Choice xmlns:v="urn:schemas-microsoft-com:vml" Requires="v">
                  <p:oleObj spid="_x0000_s9280" name="Artwork" r:id="rId8" imgW="4420217" imgH="2866667" progId="Adobe.Illustrator.7">
                    <p:embed/>
                  </p:oleObj>
                </mc:Choice>
                <mc:Fallback>
                  <p:oleObj name="Artwork" r:id="rId8" imgW="4420217" imgH="2866667" progId="Adobe.Illustrator.7">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6" y="1536"/>
                          <a:ext cx="2784" cy="1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95565246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065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GB" altLang="en-US" smtClean="0"/>
              <a:t> Human Population Growth</a:t>
            </a:r>
          </a:p>
        </p:txBody>
      </p:sp>
      <p:sp>
        <p:nvSpPr>
          <p:cNvPr id="39939" name="Rectangle 3"/>
          <p:cNvSpPr>
            <a:spLocks noGrp="1" noChangeArrowheads="1"/>
          </p:cNvSpPr>
          <p:nvPr>
            <p:ph type="body" idx="1"/>
          </p:nvPr>
        </p:nvSpPr>
        <p:spPr/>
        <p:txBody>
          <a:bodyPr/>
          <a:lstStyle/>
          <a:p>
            <a:pPr eaLnBrk="1" hangingPunct="1"/>
            <a:endParaRPr lang="en-US" altLang="en-US" smtClean="0"/>
          </a:p>
        </p:txBody>
      </p:sp>
      <p:graphicFrame>
        <p:nvGraphicFramePr>
          <p:cNvPr id="39940" name="Object 4"/>
          <p:cNvGraphicFramePr>
            <a:graphicFrameLocks noChangeAspect="1"/>
          </p:cNvGraphicFramePr>
          <p:nvPr/>
        </p:nvGraphicFramePr>
        <p:xfrm>
          <a:off x="914400" y="1676400"/>
          <a:ext cx="7100888" cy="4700588"/>
        </p:xfrm>
        <a:graphic>
          <a:graphicData uri="http://schemas.openxmlformats.org/presentationml/2006/ole">
            <mc:AlternateContent xmlns:mc="http://schemas.openxmlformats.org/markup-compatibility/2006">
              <mc:Choice xmlns:v="urn:schemas-microsoft-com:vml" Requires="v">
                <p:oleObj spid="_x0000_s10262" name="Artwork" r:id="rId3" imgW="4142857" imgH="2742857" progId="Adobe.Illustrator.7">
                  <p:embed/>
                </p:oleObj>
              </mc:Choice>
              <mc:Fallback>
                <p:oleObj name="Artwork" r:id="rId3" imgW="4142857" imgH="2742857" progId="Adobe.Illustrator.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676400"/>
                        <a:ext cx="7100888" cy="470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994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25088" y="908050"/>
            <a:ext cx="7772400" cy="4805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7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1547813"/>
            <a:ext cx="7848600" cy="482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82105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17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GB" altLang="en-US" smtClean="0"/>
              <a:t> Growth Rate</a:t>
            </a:r>
          </a:p>
        </p:txBody>
      </p:sp>
      <p:sp>
        <p:nvSpPr>
          <p:cNvPr id="40963" name="Rectangle 3"/>
          <p:cNvSpPr>
            <a:spLocks noGrp="1" noChangeArrowheads="1"/>
          </p:cNvSpPr>
          <p:nvPr>
            <p:ph type="body" idx="1"/>
          </p:nvPr>
        </p:nvSpPr>
        <p:spPr>
          <a:xfrm>
            <a:off x="628650" y="2084935"/>
            <a:ext cx="7886700" cy="4351338"/>
          </a:xfrm>
        </p:spPr>
        <p:txBody>
          <a:bodyPr/>
          <a:lstStyle/>
          <a:p>
            <a:pPr eaLnBrk="1" hangingPunct="1"/>
            <a:r>
              <a:rPr lang="en-GB" altLang="en-US" dirty="0" smtClean="0"/>
              <a:t>We can use the exponential model to calculate per capita growth rates</a:t>
            </a:r>
          </a:p>
          <a:p>
            <a:pPr eaLnBrk="1" hangingPunct="1"/>
            <a:r>
              <a:rPr lang="en-GB" altLang="en-US" dirty="0" smtClean="0"/>
              <a:t>If we measure the population at times 0 and </a:t>
            </a:r>
            <a:r>
              <a:rPr lang="en-GB" altLang="en-US" i="1" dirty="0" smtClean="0">
                <a:latin typeface="Times New Roman" panose="02020603050405020304" pitchFamily="18" charset="0"/>
              </a:rPr>
              <a:t>T</a:t>
            </a:r>
            <a:r>
              <a:rPr lang="en-GB" altLang="en-US" dirty="0" smtClean="0"/>
              <a:t> the model predicts:</a:t>
            </a:r>
          </a:p>
          <a:p>
            <a:pPr eaLnBrk="1" hangingPunct="1"/>
            <a:endParaRPr lang="en-GB" altLang="en-US" dirty="0" smtClean="0"/>
          </a:p>
          <a:p>
            <a:pPr eaLnBrk="1" hangingPunct="1">
              <a:buFontTx/>
              <a:buNone/>
            </a:pPr>
            <a:r>
              <a:rPr lang="en-GB" altLang="en-US" dirty="0" smtClean="0"/>
              <a:t>Solving for </a:t>
            </a:r>
            <a:r>
              <a:rPr lang="en-GB" altLang="en-US" i="1" dirty="0" smtClean="0">
                <a:latin typeface="Times New Roman" panose="02020603050405020304" pitchFamily="18" charset="0"/>
              </a:rPr>
              <a:t>r</a:t>
            </a:r>
            <a:r>
              <a:rPr lang="en-GB" altLang="en-US" dirty="0" smtClean="0"/>
              <a:t> we find  </a:t>
            </a:r>
          </a:p>
          <a:p>
            <a:pPr eaLnBrk="1" hangingPunct="1">
              <a:buFontTx/>
              <a:buNone/>
            </a:pPr>
            <a:endParaRPr lang="en-GB" altLang="en-US" dirty="0" smtClean="0"/>
          </a:p>
          <a:p>
            <a:pPr eaLnBrk="1" hangingPunct="1">
              <a:buFontTx/>
              <a:buNone/>
            </a:pPr>
            <a:endParaRPr lang="en-GB" altLang="en-US" dirty="0" smtClean="0"/>
          </a:p>
          <a:p>
            <a:pPr eaLnBrk="1" hangingPunct="1"/>
            <a:endParaRPr lang="en-GB" altLang="en-US" dirty="0" smtClean="0"/>
          </a:p>
        </p:txBody>
      </p:sp>
      <p:graphicFrame>
        <p:nvGraphicFramePr>
          <p:cNvPr id="40964" name="Object 5"/>
          <p:cNvGraphicFramePr>
            <a:graphicFrameLocks noChangeAspect="1"/>
          </p:cNvGraphicFramePr>
          <p:nvPr/>
        </p:nvGraphicFramePr>
        <p:xfrm>
          <a:off x="1693863" y="3789363"/>
          <a:ext cx="2754312" cy="625475"/>
        </p:xfrm>
        <a:graphic>
          <a:graphicData uri="http://schemas.openxmlformats.org/presentationml/2006/ole">
            <mc:AlternateContent xmlns:mc="http://schemas.openxmlformats.org/markup-compatibility/2006">
              <mc:Choice xmlns:v="urn:schemas-microsoft-com:vml" Requires="v">
                <p:oleObj spid="_x0000_s11306" name="Equation" r:id="rId3" imgW="1002865" imgH="228501" progId="Equation.3">
                  <p:embed/>
                </p:oleObj>
              </mc:Choice>
              <mc:Fallback>
                <p:oleObj name="Equation" r:id="rId3" imgW="1002865"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863" y="3789363"/>
                        <a:ext cx="2754312" cy="625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5" name="Object 6"/>
          <p:cNvGraphicFramePr>
            <a:graphicFrameLocks noChangeAspect="1"/>
          </p:cNvGraphicFramePr>
          <p:nvPr/>
        </p:nvGraphicFramePr>
        <p:xfrm>
          <a:off x="1676400" y="5178425"/>
          <a:ext cx="2474913" cy="1146175"/>
        </p:xfrm>
        <a:graphic>
          <a:graphicData uri="http://schemas.openxmlformats.org/presentationml/2006/ole">
            <mc:AlternateContent xmlns:mc="http://schemas.openxmlformats.org/markup-compatibility/2006">
              <mc:Choice xmlns:v="urn:schemas-microsoft-com:vml" Requires="v">
                <p:oleObj spid="_x0000_s11307" name="Equation" r:id="rId5" imgW="901309" imgH="418918" progId="Equation.3">
                  <p:embed/>
                </p:oleObj>
              </mc:Choice>
              <mc:Fallback>
                <p:oleObj name="Equation" r:id="rId5" imgW="901309" imgH="41891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5178425"/>
                        <a:ext cx="2474913" cy="1146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839475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79388" y="2420938"/>
            <a:ext cx="8856662" cy="34559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41987" name="Title 1"/>
          <p:cNvSpPr>
            <a:spLocks noGrp="1"/>
          </p:cNvSpPr>
          <p:nvPr>
            <p:ph type="title"/>
          </p:nvPr>
        </p:nvSpPr>
        <p:spPr/>
        <p:txBody>
          <a:bodyPr/>
          <a:lstStyle/>
          <a:p>
            <a:r>
              <a:rPr lang="en-GB" altLang="en-US" smtClean="0"/>
              <a:t>Are growth rates constant for bacteria?</a:t>
            </a:r>
          </a:p>
        </p:txBody>
      </p:sp>
      <p:sp>
        <p:nvSpPr>
          <p:cNvPr id="41988" name="Content Placeholder 2"/>
          <p:cNvSpPr>
            <a:spLocks noGrp="1"/>
          </p:cNvSpPr>
          <p:nvPr>
            <p:ph idx="1"/>
          </p:nvPr>
        </p:nvSpPr>
        <p:spPr/>
        <p:txBody>
          <a:bodyPr/>
          <a:lstStyle/>
          <a:p>
            <a:endParaRPr lang="en-US" altLang="en-US" smtClean="0"/>
          </a:p>
        </p:txBody>
      </p:sp>
      <p:pic>
        <p:nvPicPr>
          <p:cNvPr id="4198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8538" y="2852738"/>
            <a:ext cx="4227512"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TextBox 4"/>
          <p:cNvSpPr txBox="1">
            <a:spLocks noChangeArrowheads="1"/>
          </p:cNvSpPr>
          <p:nvPr/>
        </p:nvSpPr>
        <p:spPr bwMode="auto">
          <a:xfrm>
            <a:off x="4537075" y="2420938"/>
            <a:ext cx="22669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600">
                <a:latin typeface="Arial" panose="020B0604020202020204" pitchFamily="34" charset="0"/>
                <a:cs typeface="Arial" panose="020B0604020202020204" pitchFamily="34" charset="0"/>
              </a:rPr>
              <a:t>Complex medium</a:t>
            </a:r>
          </a:p>
        </p:txBody>
      </p:sp>
      <p:sp>
        <p:nvSpPr>
          <p:cNvPr id="41991" name="TextBox 5"/>
          <p:cNvSpPr txBox="1">
            <a:spLocks noChangeArrowheads="1"/>
          </p:cNvSpPr>
          <p:nvPr/>
        </p:nvSpPr>
        <p:spPr bwMode="auto">
          <a:xfrm>
            <a:off x="6084888" y="5516563"/>
            <a:ext cx="20875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200">
                <a:latin typeface="Arial" panose="020B0604020202020204" pitchFamily="34" charset="0"/>
                <a:cs typeface="Arial" panose="020B0604020202020204" pitchFamily="34" charset="0"/>
              </a:rPr>
              <a:t>Time (mins)</a:t>
            </a:r>
          </a:p>
        </p:txBody>
      </p:sp>
      <p:sp>
        <p:nvSpPr>
          <p:cNvPr id="41992" name="TextBox 6"/>
          <p:cNvSpPr txBox="1">
            <a:spLocks noChangeArrowheads="1"/>
          </p:cNvSpPr>
          <p:nvPr/>
        </p:nvSpPr>
        <p:spPr bwMode="auto">
          <a:xfrm rot="-5400000">
            <a:off x="-444500" y="4010025"/>
            <a:ext cx="154781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200">
                <a:latin typeface="Arial" panose="020B0604020202020204" pitchFamily="34" charset="0"/>
                <a:cs typeface="Arial" panose="020B0604020202020204" pitchFamily="34" charset="0"/>
              </a:rPr>
              <a:t>Growth rate</a:t>
            </a:r>
          </a:p>
        </p:txBody>
      </p:sp>
      <p:pic>
        <p:nvPicPr>
          <p:cNvPr id="41993"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4663" y="2908300"/>
            <a:ext cx="4241800" cy="260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4" name="TextBox 10"/>
          <p:cNvSpPr txBox="1">
            <a:spLocks noChangeArrowheads="1"/>
          </p:cNvSpPr>
          <p:nvPr/>
        </p:nvSpPr>
        <p:spPr bwMode="auto">
          <a:xfrm>
            <a:off x="2124075" y="5600700"/>
            <a:ext cx="20875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200">
                <a:latin typeface="Arial" panose="020B0604020202020204" pitchFamily="34" charset="0"/>
                <a:cs typeface="Arial" panose="020B0604020202020204" pitchFamily="34" charset="0"/>
              </a:rPr>
              <a:t>Time (mins)</a:t>
            </a:r>
          </a:p>
        </p:txBody>
      </p:sp>
      <p:sp>
        <p:nvSpPr>
          <p:cNvPr id="41995" name="TextBox 11"/>
          <p:cNvSpPr txBox="1">
            <a:spLocks noChangeArrowheads="1"/>
          </p:cNvSpPr>
          <p:nvPr/>
        </p:nvSpPr>
        <p:spPr bwMode="auto">
          <a:xfrm>
            <a:off x="107950" y="2420938"/>
            <a:ext cx="22669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600">
                <a:latin typeface="Arial" panose="020B0604020202020204" pitchFamily="34" charset="0"/>
                <a:cs typeface="Arial" panose="020B0604020202020204" pitchFamily="34" charset="0"/>
              </a:rPr>
              <a:t>Simple medium</a:t>
            </a:r>
          </a:p>
        </p:txBody>
      </p:sp>
    </p:spTree>
    <p:extLst>
      <p:ext uri="{BB962C8B-B14F-4D97-AF65-F5344CB8AC3E}">
        <p14:creationId xmlns:p14="http://schemas.microsoft.com/office/powerpoint/2010/main" val="37780605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85800" y="381000"/>
            <a:ext cx="7772400" cy="1143000"/>
          </a:xfrm>
        </p:spPr>
        <p:txBody>
          <a:bodyPr>
            <a:normAutofit fontScale="90000"/>
          </a:bodyPr>
          <a:lstStyle/>
          <a:p>
            <a:pPr eaLnBrk="1" hangingPunct="1"/>
            <a:r>
              <a:rPr lang="en-GB" altLang="en-US" smtClean="0"/>
              <a:t> Are human population growth rates constant?</a:t>
            </a:r>
          </a:p>
        </p:txBody>
      </p:sp>
      <p:sp>
        <p:nvSpPr>
          <p:cNvPr id="43011" name="Rectangle 3"/>
          <p:cNvSpPr>
            <a:spLocks noGrp="1" noChangeArrowheads="1"/>
          </p:cNvSpPr>
          <p:nvPr>
            <p:ph type="body" idx="1"/>
          </p:nvPr>
        </p:nvSpPr>
        <p:spPr/>
        <p:txBody>
          <a:bodyPr/>
          <a:lstStyle/>
          <a:p>
            <a:pPr eaLnBrk="1" hangingPunct="1"/>
            <a:endParaRPr lang="en-US" altLang="en-US" smtClean="0"/>
          </a:p>
        </p:txBody>
      </p:sp>
      <p:pic>
        <p:nvPicPr>
          <p:cNvPr id="4301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76400"/>
            <a:ext cx="8001000" cy="490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17648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GB" altLang="en-US" smtClean="0"/>
              <a:t>Doubling Time</a:t>
            </a:r>
          </a:p>
        </p:txBody>
      </p:sp>
      <p:sp>
        <p:nvSpPr>
          <p:cNvPr id="44035" name="Rectangle 3"/>
          <p:cNvSpPr>
            <a:spLocks noGrp="1" noChangeArrowheads="1"/>
          </p:cNvSpPr>
          <p:nvPr>
            <p:ph type="body" idx="1"/>
          </p:nvPr>
        </p:nvSpPr>
        <p:spPr/>
        <p:txBody>
          <a:bodyPr/>
          <a:lstStyle/>
          <a:p>
            <a:pPr eaLnBrk="1" hangingPunct="1"/>
            <a:r>
              <a:rPr lang="en-GB" altLang="en-US" smtClean="0"/>
              <a:t>In the exponential growth model the population sizes double in a given amount of time. </a:t>
            </a:r>
          </a:p>
          <a:p>
            <a:pPr eaLnBrk="1" hangingPunct="1"/>
            <a:r>
              <a:rPr lang="en-GB" altLang="en-US" smtClean="0"/>
              <a:t>This is called the doubling time</a:t>
            </a:r>
          </a:p>
        </p:txBody>
      </p:sp>
      <p:graphicFrame>
        <p:nvGraphicFramePr>
          <p:cNvPr id="120839" name="Object 7"/>
          <p:cNvGraphicFramePr>
            <a:graphicFrameLocks noChangeAspect="1"/>
          </p:cNvGraphicFramePr>
          <p:nvPr/>
        </p:nvGraphicFramePr>
        <p:xfrm>
          <a:off x="539750" y="1700213"/>
          <a:ext cx="7772400" cy="4867275"/>
        </p:xfrm>
        <a:graphic>
          <a:graphicData uri="http://schemas.openxmlformats.org/presentationml/2006/ole">
            <mc:AlternateContent xmlns:mc="http://schemas.openxmlformats.org/markup-compatibility/2006">
              <mc:Choice xmlns:v="urn:schemas-microsoft-com:vml" Requires="v">
                <p:oleObj spid="_x0000_s12310" name="Artwork" r:id="rId3" imgW="6706536" imgH="4200000" progId="Adobe.Illustrator.7">
                  <p:embed/>
                </p:oleObj>
              </mc:Choice>
              <mc:Fallback>
                <p:oleObj name="Artwork" r:id="rId3" imgW="6706536" imgH="4200000" progId="Adobe.Illustrator.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700213"/>
                        <a:ext cx="7772400" cy="486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324254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208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685800" y="304800"/>
            <a:ext cx="7772400" cy="1143000"/>
          </a:xfrm>
        </p:spPr>
        <p:txBody>
          <a:bodyPr/>
          <a:lstStyle/>
          <a:p>
            <a:pPr eaLnBrk="1" hangingPunct="1"/>
            <a:r>
              <a:rPr lang="en-GB" altLang="en-US" smtClean="0"/>
              <a:t>Introduction</a:t>
            </a:r>
          </a:p>
        </p:txBody>
      </p:sp>
      <p:sp>
        <p:nvSpPr>
          <p:cNvPr id="6147" name="Rectangle 3"/>
          <p:cNvSpPr>
            <a:spLocks noGrp="1" noChangeArrowheads="1"/>
          </p:cNvSpPr>
          <p:nvPr>
            <p:ph idx="4294967295"/>
          </p:nvPr>
        </p:nvSpPr>
        <p:spPr>
          <a:xfrm>
            <a:off x="685800" y="1600200"/>
            <a:ext cx="8229600" cy="4800600"/>
          </a:xfrm>
        </p:spPr>
        <p:txBody>
          <a:bodyPr/>
          <a:lstStyle/>
          <a:p>
            <a:pPr eaLnBrk="1" hangingPunct="1"/>
            <a:r>
              <a:rPr lang="en-GB" altLang="en-US" smtClean="0"/>
              <a:t>I will use dynamical systems theory and bifurcation theory and apply this to ecological models</a:t>
            </a:r>
          </a:p>
          <a:p>
            <a:pPr eaLnBrk="1" hangingPunct="1"/>
            <a:r>
              <a:rPr lang="en-GB" altLang="en-US" smtClean="0"/>
              <a:t>The ecological models mainly describe the interactions between one and two species</a:t>
            </a:r>
          </a:p>
          <a:p>
            <a:pPr eaLnBrk="1" hangingPunct="1"/>
            <a:r>
              <a:rPr lang="en-GB" altLang="en-US" smtClean="0"/>
              <a:t>I will try to provide a mix of biological background and justification and mathematical analysis, building on what you have done before in this course</a:t>
            </a:r>
          </a:p>
          <a:p>
            <a:pPr eaLnBrk="1" hangingPunct="1">
              <a:buFont typeface="Arial" panose="020B0604020202020204" pitchFamily="34" charset="0"/>
              <a:buNone/>
            </a:pPr>
            <a:endParaRPr lang="en-GB" altLang="en-US" smtClean="0"/>
          </a:p>
        </p:txBody>
      </p:sp>
    </p:spTree>
    <p:extLst>
      <p:ext uri="{BB962C8B-B14F-4D97-AF65-F5344CB8AC3E}">
        <p14:creationId xmlns:p14="http://schemas.microsoft.com/office/powerpoint/2010/main" val="27943570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GB" altLang="en-US" smtClean="0"/>
              <a:t>Doubling Time</a:t>
            </a:r>
          </a:p>
        </p:txBody>
      </p:sp>
      <p:sp>
        <p:nvSpPr>
          <p:cNvPr id="45059" name="Rectangle 3"/>
          <p:cNvSpPr>
            <a:spLocks noGrp="1" noChangeArrowheads="1"/>
          </p:cNvSpPr>
          <p:nvPr>
            <p:ph type="body" idx="1"/>
          </p:nvPr>
        </p:nvSpPr>
        <p:spPr/>
        <p:txBody>
          <a:bodyPr/>
          <a:lstStyle/>
          <a:p>
            <a:pPr eaLnBrk="1" hangingPunct="1"/>
            <a:r>
              <a:rPr lang="en-GB" altLang="en-US" smtClean="0"/>
              <a:t>To calculate the doubling time we solve:</a:t>
            </a:r>
          </a:p>
          <a:p>
            <a:pPr eaLnBrk="1" hangingPunct="1"/>
            <a:endParaRPr lang="en-GB" altLang="en-US" smtClean="0"/>
          </a:p>
          <a:p>
            <a:pPr eaLnBrk="1" hangingPunct="1"/>
            <a:r>
              <a:rPr lang="en-GB" altLang="en-US" smtClean="0"/>
              <a:t>Solving for </a:t>
            </a:r>
            <a:r>
              <a:rPr lang="en-GB" altLang="en-US" i="1" smtClean="0">
                <a:latin typeface="Times New Roman" panose="02020603050405020304" pitchFamily="18" charset="0"/>
              </a:rPr>
              <a:t>t</a:t>
            </a:r>
            <a:r>
              <a:rPr lang="en-GB" altLang="en-US" i="1" baseline="-25000" smtClean="0">
                <a:latin typeface="Times New Roman" panose="02020603050405020304" pitchFamily="18" charset="0"/>
              </a:rPr>
              <a:t>double</a:t>
            </a:r>
            <a:r>
              <a:rPr lang="en-GB" altLang="en-US" smtClean="0"/>
              <a:t> we find:</a:t>
            </a:r>
          </a:p>
          <a:p>
            <a:pPr eaLnBrk="1" hangingPunct="1"/>
            <a:endParaRPr lang="en-GB" altLang="en-US" smtClean="0"/>
          </a:p>
        </p:txBody>
      </p:sp>
      <p:graphicFrame>
        <p:nvGraphicFramePr>
          <p:cNvPr id="45060" name="Object 5"/>
          <p:cNvGraphicFramePr>
            <a:graphicFrameLocks noChangeAspect="1"/>
          </p:cNvGraphicFramePr>
          <p:nvPr/>
        </p:nvGraphicFramePr>
        <p:xfrm>
          <a:off x="1417638" y="3573463"/>
          <a:ext cx="3309937" cy="625475"/>
        </p:xfrm>
        <a:graphic>
          <a:graphicData uri="http://schemas.openxmlformats.org/presentationml/2006/ole">
            <mc:AlternateContent xmlns:mc="http://schemas.openxmlformats.org/markup-compatibility/2006">
              <mc:Choice xmlns:v="urn:schemas-microsoft-com:vml" Requires="v">
                <p:oleObj spid="_x0000_s13354" name="Equation" r:id="rId3" imgW="1206500" imgH="228600" progId="Equation.3">
                  <p:embed/>
                </p:oleObj>
              </mc:Choice>
              <mc:Fallback>
                <p:oleObj name="Equation" r:id="rId3" imgW="12065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7638" y="3573463"/>
                        <a:ext cx="3309937" cy="625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1" name="Object 6"/>
          <p:cNvGraphicFramePr>
            <a:graphicFrameLocks noChangeAspect="1"/>
          </p:cNvGraphicFramePr>
          <p:nvPr/>
        </p:nvGraphicFramePr>
        <p:xfrm>
          <a:off x="1798638" y="4302125"/>
          <a:ext cx="2230437" cy="1076325"/>
        </p:xfrm>
        <a:graphic>
          <a:graphicData uri="http://schemas.openxmlformats.org/presentationml/2006/ole">
            <mc:AlternateContent xmlns:mc="http://schemas.openxmlformats.org/markup-compatibility/2006">
              <mc:Choice xmlns:v="urn:schemas-microsoft-com:vml" Requires="v">
                <p:oleObj spid="_x0000_s13355" name="Equation" r:id="rId5" imgW="812447" imgH="393529" progId="Equation.3">
                  <p:embed/>
                </p:oleObj>
              </mc:Choice>
              <mc:Fallback>
                <p:oleObj name="Equation" r:id="rId5" imgW="812447"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8638" y="4302125"/>
                        <a:ext cx="2230437" cy="1076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888525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GB" altLang="en-US" smtClean="0"/>
              <a:t>Doubling Time</a:t>
            </a:r>
          </a:p>
        </p:txBody>
      </p:sp>
      <p:sp>
        <p:nvSpPr>
          <p:cNvPr id="46083" name="Rectangle 3"/>
          <p:cNvSpPr>
            <a:spLocks noGrp="1" noChangeArrowheads="1"/>
          </p:cNvSpPr>
          <p:nvPr>
            <p:ph type="body" idx="1"/>
          </p:nvPr>
        </p:nvSpPr>
        <p:spPr/>
        <p:txBody>
          <a:bodyPr/>
          <a:lstStyle/>
          <a:p>
            <a:r>
              <a:rPr lang="en-GB" altLang="en-US" dirty="0" smtClean="0"/>
              <a:t>The doubling time of </a:t>
            </a:r>
            <a:r>
              <a:rPr lang="en-GB" altLang="en-US" dirty="0" smtClean="0"/>
              <a:t>the bacterial </a:t>
            </a:r>
            <a:r>
              <a:rPr lang="en-GB" altLang="en-US" dirty="0" smtClean="0"/>
              <a:t>population </a:t>
            </a:r>
            <a:r>
              <a:rPr lang="en-GB" altLang="en-US" dirty="0"/>
              <a:t>is about 50 </a:t>
            </a:r>
            <a:r>
              <a:rPr lang="en-GB" altLang="en-US" dirty="0" smtClean="0"/>
              <a:t>mins.</a:t>
            </a:r>
          </a:p>
          <a:p>
            <a:endParaRPr lang="en-GB" altLang="en-US" dirty="0"/>
          </a:p>
          <a:p>
            <a:pPr eaLnBrk="1" hangingPunct="1"/>
            <a:r>
              <a:rPr lang="en-GB" altLang="en-US" dirty="0" smtClean="0"/>
              <a:t>For the human population it was, over </a:t>
            </a:r>
            <a:r>
              <a:rPr lang="en-GB" altLang="en-US" dirty="0" smtClean="0"/>
              <a:t>the last 12000 </a:t>
            </a:r>
            <a:r>
              <a:rPr lang="en-GB" altLang="en-US" dirty="0" smtClean="0"/>
              <a:t>years, approx</a:t>
            </a:r>
            <a:r>
              <a:rPr lang="en-GB" altLang="en-US" dirty="0" smtClean="0"/>
              <a:t>. 900 years</a:t>
            </a:r>
          </a:p>
          <a:p>
            <a:pPr eaLnBrk="1" hangingPunct="1"/>
            <a:r>
              <a:rPr lang="en-GB" altLang="en-US" dirty="0"/>
              <a:t>F</a:t>
            </a:r>
            <a:r>
              <a:rPr lang="en-GB" altLang="en-US" dirty="0" smtClean="0"/>
              <a:t>rom </a:t>
            </a:r>
            <a:r>
              <a:rPr lang="en-GB" altLang="en-US" dirty="0" smtClean="0"/>
              <a:t>1950 until now it was approx. 35 </a:t>
            </a:r>
            <a:r>
              <a:rPr lang="en-GB" altLang="en-US" dirty="0" smtClean="0"/>
              <a:t>years</a:t>
            </a:r>
            <a:endParaRPr lang="en-GB" altLang="en-US" dirty="0" smtClean="0"/>
          </a:p>
        </p:txBody>
      </p:sp>
    </p:spTree>
    <p:extLst>
      <p:ext uri="{BB962C8B-B14F-4D97-AF65-F5344CB8AC3E}">
        <p14:creationId xmlns:p14="http://schemas.microsoft.com/office/powerpoint/2010/main" val="41434203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GB" altLang="en-US" smtClean="0"/>
              <a:t>Density Dependence</a:t>
            </a:r>
          </a:p>
        </p:txBody>
      </p:sp>
      <p:sp>
        <p:nvSpPr>
          <p:cNvPr id="47107" name="Rectangle 3"/>
          <p:cNvSpPr>
            <a:spLocks noGrp="1" noChangeArrowheads="1"/>
          </p:cNvSpPr>
          <p:nvPr>
            <p:ph type="body" idx="1"/>
          </p:nvPr>
        </p:nvSpPr>
        <p:spPr/>
        <p:txBody>
          <a:bodyPr/>
          <a:lstStyle/>
          <a:p>
            <a:pPr eaLnBrk="1" hangingPunct="1"/>
            <a:r>
              <a:rPr lang="en-GB" altLang="en-US" smtClean="0"/>
              <a:t>For the exponential growth rate we assumed the per capita growth rate is independent of the population size</a:t>
            </a:r>
          </a:p>
          <a:p>
            <a:pPr eaLnBrk="1" hangingPunct="1"/>
            <a:endParaRPr lang="en-GB" altLang="en-US" smtClean="0"/>
          </a:p>
          <a:p>
            <a:pPr eaLnBrk="1" hangingPunct="1"/>
            <a:r>
              <a:rPr lang="en-GB" altLang="en-US" smtClean="0"/>
              <a:t>Let’s see if that is correct</a:t>
            </a:r>
          </a:p>
        </p:txBody>
      </p:sp>
    </p:spTree>
    <p:extLst>
      <p:ext uri="{BB962C8B-B14F-4D97-AF65-F5344CB8AC3E}">
        <p14:creationId xmlns:p14="http://schemas.microsoft.com/office/powerpoint/2010/main" val="37852789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79388" y="2420938"/>
            <a:ext cx="8856662" cy="34559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48131" name="Title 1"/>
          <p:cNvSpPr>
            <a:spLocks noGrp="1"/>
          </p:cNvSpPr>
          <p:nvPr>
            <p:ph type="title"/>
          </p:nvPr>
        </p:nvSpPr>
        <p:spPr>
          <a:xfrm>
            <a:off x="495608" y="216870"/>
            <a:ext cx="8307197" cy="1325563"/>
          </a:xfrm>
        </p:spPr>
        <p:txBody>
          <a:bodyPr>
            <a:normAutofit/>
          </a:bodyPr>
          <a:lstStyle/>
          <a:p>
            <a:r>
              <a:rPr lang="en-GB" altLang="en-US" sz="4000" dirty="0" smtClean="0"/>
              <a:t>Are growth rates constant for bacteria?</a:t>
            </a:r>
          </a:p>
        </p:txBody>
      </p:sp>
      <p:sp>
        <p:nvSpPr>
          <p:cNvPr id="48132" name="Content Placeholder 2"/>
          <p:cNvSpPr>
            <a:spLocks noGrp="1"/>
          </p:cNvSpPr>
          <p:nvPr>
            <p:ph idx="1"/>
          </p:nvPr>
        </p:nvSpPr>
        <p:spPr/>
        <p:txBody>
          <a:bodyPr/>
          <a:lstStyle/>
          <a:p>
            <a:endParaRPr lang="en-US" altLang="en-US" smtClean="0"/>
          </a:p>
        </p:txBody>
      </p:sp>
      <p:sp>
        <p:nvSpPr>
          <p:cNvPr id="48133" name="TextBox 4"/>
          <p:cNvSpPr txBox="1">
            <a:spLocks noChangeArrowheads="1"/>
          </p:cNvSpPr>
          <p:nvPr/>
        </p:nvSpPr>
        <p:spPr bwMode="auto">
          <a:xfrm>
            <a:off x="4537075" y="2420938"/>
            <a:ext cx="22669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600">
                <a:latin typeface="Arial" panose="020B0604020202020204" pitchFamily="34" charset="0"/>
                <a:cs typeface="Arial" panose="020B0604020202020204" pitchFamily="34" charset="0"/>
              </a:rPr>
              <a:t>Complex medium</a:t>
            </a:r>
          </a:p>
        </p:txBody>
      </p:sp>
      <p:sp>
        <p:nvSpPr>
          <p:cNvPr id="48134" name="TextBox 5"/>
          <p:cNvSpPr txBox="1">
            <a:spLocks noChangeArrowheads="1"/>
          </p:cNvSpPr>
          <p:nvPr/>
        </p:nvSpPr>
        <p:spPr bwMode="auto">
          <a:xfrm>
            <a:off x="6442075" y="5556250"/>
            <a:ext cx="20875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200">
                <a:latin typeface="Arial" panose="020B0604020202020204" pitchFamily="34" charset="0"/>
                <a:cs typeface="Arial" panose="020B0604020202020204" pitchFamily="34" charset="0"/>
              </a:rPr>
              <a:t>Absorbancy (density)</a:t>
            </a:r>
          </a:p>
        </p:txBody>
      </p:sp>
      <p:sp>
        <p:nvSpPr>
          <p:cNvPr id="48135" name="TextBox 6"/>
          <p:cNvSpPr txBox="1">
            <a:spLocks noChangeArrowheads="1"/>
          </p:cNvSpPr>
          <p:nvPr/>
        </p:nvSpPr>
        <p:spPr bwMode="auto">
          <a:xfrm rot="-5400000">
            <a:off x="-444500" y="4010025"/>
            <a:ext cx="154781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200">
                <a:latin typeface="Arial" panose="020B0604020202020204" pitchFamily="34" charset="0"/>
                <a:cs typeface="Arial" panose="020B0604020202020204" pitchFamily="34" charset="0"/>
              </a:rPr>
              <a:t>Growth rate</a:t>
            </a:r>
          </a:p>
        </p:txBody>
      </p:sp>
      <p:sp>
        <p:nvSpPr>
          <p:cNvPr id="48136" name="TextBox 10"/>
          <p:cNvSpPr txBox="1">
            <a:spLocks noChangeArrowheads="1"/>
          </p:cNvSpPr>
          <p:nvPr/>
        </p:nvSpPr>
        <p:spPr bwMode="auto">
          <a:xfrm>
            <a:off x="2016125" y="5588000"/>
            <a:ext cx="2089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200">
                <a:latin typeface="Arial" panose="020B0604020202020204" pitchFamily="34" charset="0"/>
                <a:cs typeface="Arial" panose="020B0604020202020204" pitchFamily="34" charset="0"/>
              </a:rPr>
              <a:t>Absorbancy (density)</a:t>
            </a:r>
          </a:p>
        </p:txBody>
      </p:sp>
      <p:sp>
        <p:nvSpPr>
          <p:cNvPr id="48137" name="TextBox 11"/>
          <p:cNvSpPr txBox="1">
            <a:spLocks noChangeArrowheads="1"/>
          </p:cNvSpPr>
          <p:nvPr/>
        </p:nvSpPr>
        <p:spPr bwMode="auto">
          <a:xfrm>
            <a:off x="107950" y="2420938"/>
            <a:ext cx="22669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600">
                <a:latin typeface="Arial" panose="020B0604020202020204" pitchFamily="34" charset="0"/>
                <a:cs typeface="Arial" panose="020B0604020202020204" pitchFamily="34" charset="0"/>
              </a:rPr>
              <a:t>Simple medium</a:t>
            </a:r>
          </a:p>
        </p:txBody>
      </p:sp>
      <p:pic>
        <p:nvPicPr>
          <p:cNvPr id="48138"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8538" y="2987675"/>
            <a:ext cx="4227512"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9" name="Picture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3713" y="2987675"/>
            <a:ext cx="42291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97225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259311" y="188913"/>
            <a:ext cx="9212238" cy="1143000"/>
          </a:xfrm>
        </p:spPr>
        <p:txBody>
          <a:bodyPr>
            <a:normAutofit/>
          </a:bodyPr>
          <a:lstStyle/>
          <a:p>
            <a:pPr eaLnBrk="1" hangingPunct="1"/>
            <a:r>
              <a:rPr lang="en-GB" altLang="en-US" sz="3600" dirty="0" smtClean="0"/>
              <a:t>Density </a:t>
            </a:r>
            <a:r>
              <a:rPr lang="en-GB" altLang="en-US" sz="3600" dirty="0" smtClean="0"/>
              <a:t>Dependence in the Human </a:t>
            </a:r>
            <a:r>
              <a:rPr lang="en-GB" altLang="en-US" sz="3600" dirty="0" smtClean="0"/>
              <a:t>population</a:t>
            </a:r>
          </a:p>
        </p:txBody>
      </p:sp>
      <p:pic>
        <p:nvPicPr>
          <p:cNvPr id="12288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600200"/>
            <a:ext cx="7924800" cy="489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55732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12" descr="Image result for oasis chin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00850" y="2433638"/>
            <a:ext cx="2290763" cy="171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Rectangle 2"/>
          <p:cNvSpPr>
            <a:spLocks noGrp="1" noChangeArrowheads="1"/>
          </p:cNvSpPr>
          <p:nvPr>
            <p:ph type="title"/>
          </p:nvPr>
        </p:nvSpPr>
        <p:spPr>
          <a:xfrm>
            <a:off x="221774" y="93377"/>
            <a:ext cx="9331657" cy="1143000"/>
          </a:xfrm>
        </p:spPr>
        <p:txBody>
          <a:bodyPr>
            <a:normAutofit/>
          </a:bodyPr>
          <a:lstStyle/>
          <a:p>
            <a:pPr eaLnBrk="1" hangingPunct="1"/>
            <a:r>
              <a:rPr lang="en-GB" altLang="en-US" sz="3600" dirty="0" smtClean="0"/>
              <a:t>Density </a:t>
            </a:r>
            <a:r>
              <a:rPr lang="en-GB" altLang="en-US" sz="3600" dirty="0" smtClean="0"/>
              <a:t>Dependence in the Human </a:t>
            </a:r>
            <a:r>
              <a:rPr lang="en-GB" altLang="en-US" sz="3600" dirty="0" smtClean="0"/>
              <a:t>population</a:t>
            </a:r>
          </a:p>
        </p:txBody>
      </p:sp>
      <p:sp>
        <p:nvSpPr>
          <p:cNvPr id="63492" name="Rectangle 3"/>
          <p:cNvSpPr>
            <a:spLocks noGrp="1" noChangeArrowheads="1"/>
          </p:cNvSpPr>
          <p:nvPr>
            <p:ph idx="1"/>
          </p:nvPr>
        </p:nvSpPr>
        <p:spPr>
          <a:xfrm>
            <a:off x="179388" y="1600200"/>
            <a:ext cx="6707187" cy="4525963"/>
          </a:xfrm>
        </p:spPr>
        <p:txBody>
          <a:bodyPr/>
          <a:lstStyle/>
          <a:p>
            <a:pPr eaLnBrk="1" hangingPunct="1"/>
            <a:r>
              <a:rPr lang="en-GB" altLang="en-US" dirty="0" smtClean="0"/>
              <a:t>For big populations the growth rate declines with size</a:t>
            </a:r>
          </a:p>
          <a:p>
            <a:pPr eaLnBrk="1" hangingPunct="1"/>
            <a:r>
              <a:rPr lang="en-GB" altLang="en-US" dirty="0" smtClean="0"/>
              <a:t>But initially the growth rate increased with sizes: the bigger the population got the better we did. </a:t>
            </a:r>
          </a:p>
          <a:p>
            <a:pPr eaLnBrk="1" hangingPunct="1"/>
            <a:r>
              <a:rPr lang="en-GB" altLang="en-US" dirty="0" smtClean="0"/>
              <a:t>This is where Malthus was wrong: humans are not like </a:t>
            </a:r>
            <a:r>
              <a:rPr lang="en-GB" altLang="en-US" dirty="0" smtClean="0"/>
              <a:t>bacteria, and we have not ran out of resources yet</a:t>
            </a:r>
            <a:endParaRPr lang="en-GB" altLang="en-US" dirty="0" smtClean="0"/>
          </a:p>
        </p:txBody>
      </p:sp>
      <p:pic>
        <p:nvPicPr>
          <p:cNvPr id="63493" name="Picture 2" descr="Image result for steam en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613" y="4057650"/>
            <a:ext cx="2338387"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AutoShape 4" descr="Image result for vaccination"/>
          <p:cNvSpPr>
            <a:spLocks noChangeAspect="1" noChangeArrowheads="1"/>
          </p:cNvSpPr>
          <p:nvPr/>
        </p:nvSpPr>
        <p:spPr bwMode="auto">
          <a:xfrm>
            <a:off x="168275" y="-1309688"/>
            <a:ext cx="4381500" cy="2733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a:latin typeface="Times New Roman" panose="02020603050405020304" pitchFamily="18" charset="0"/>
            </a:endParaRPr>
          </a:p>
        </p:txBody>
      </p:sp>
      <p:pic>
        <p:nvPicPr>
          <p:cNvPr id="63495" name="Picture 6" descr="Image result for vaccina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5613" y="5429250"/>
            <a:ext cx="2332037"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6" name="Picture 8" descr="Image result for agricult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5613" y="1125538"/>
            <a:ext cx="23098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00014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p:cNvSpPr>
          <p:nvPr>
            <p:ph type="title"/>
          </p:nvPr>
        </p:nvSpPr>
        <p:spPr/>
        <p:txBody>
          <a:bodyPr/>
          <a:lstStyle/>
          <a:p>
            <a:pPr eaLnBrk="1" hangingPunct="1"/>
            <a:r>
              <a:rPr lang="en-GB" altLang="en-US" smtClean="0"/>
              <a:t>Growth curve of yeast</a:t>
            </a:r>
          </a:p>
        </p:txBody>
      </p:sp>
      <p:sp>
        <p:nvSpPr>
          <p:cNvPr id="50179" name="Rectangle 3"/>
          <p:cNvSpPr>
            <a:spLocks noGrp="1"/>
          </p:cNvSpPr>
          <p:nvPr>
            <p:ph type="body" idx="1"/>
          </p:nvPr>
        </p:nvSpPr>
        <p:spPr/>
        <p:txBody>
          <a:bodyPr/>
          <a:lstStyle/>
          <a:p>
            <a:pPr eaLnBrk="1" hangingPunct="1"/>
            <a:endParaRPr lang="en-US" altLang="en-US" smtClean="0"/>
          </a:p>
        </p:txBody>
      </p:sp>
      <p:pic>
        <p:nvPicPr>
          <p:cNvPr id="501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268413"/>
            <a:ext cx="7543800"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Text Box 5"/>
          <p:cNvSpPr txBox="1">
            <a:spLocks noChangeArrowheads="1"/>
          </p:cNvSpPr>
          <p:nvPr/>
        </p:nvSpPr>
        <p:spPr bwMode="auto">
          <a:xfrm>
            <a:off x="468313" y="6467475"/>
            <a:ext cx="842486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200">
                <a:latin typeface="Arial" panose="020B0604020202020204" pitchFamily="34" charset="0"/>
              </a:rPr>
              <a:t>From R. Pearl (1927) Q. Rev. Biol. 2 </a:t>
            </a:r>
            <a:r>
              <a:rPr lang="en-US" altLang="en-US" sz="1200">
                <a:latin typeface="Arial" panose="020B0604020202020204" pitchFamily="34" charset="0"/>
              </a:rPr>
              <a:t>532-548 using data from Carlson (1913) Biochem. Zeitschr. 57, 313-334</a:t>
            </a:r>
          </a:p>
        </p:txBody>
      </p:sp>
      <p:pic>
        <p:nvPicPr>
          <p:cNvPr id="50182" name="Picture 7" descr="http://www.medicalarchives.jhmi.edu/images/pear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5113" y="0"/>
            <a:ext cx="1162050"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3" name="TextBox 6"/>
          <p:cNvSpPr txBox="1">
            <a:spLocks noChangeArrowheads="1"/>
          </p:cNvSpPr>
          <p:nvPr/>
        </p:nvSpPr>
        <p:spPr bwMode="auto">
          <a:xfrm>
            <a:off x="7956550" y="1628775"/>
            <a:ext cx="1295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400">
                <a:latin typeface="Times New Roman" panose="02020603050405020304" pitchFamily="18" charset="0"/>
              </a:rPr>
              <a:t>Raymond Pearl (1879-1940)</a:t>
            </a:r>
            <a:endParaRPr lang="en-US" altLang="en-US" sz="1400">
              <a:latin typeface="Times New Roman" panose="02020603050405020304" pitchFamily="18" charset="0"/>
            </a:endParaRPr>
          </a:p>
        </p:txBody>
      </p:sp>
    </p:spTree>
    <p:extLst>
      <p:ext uri="{BB962C8B-B14F-4D97-AF65-F5344CB8AC3E}">
        <p14:creationId xmlns:p14="http://schemas.microsoft.com/office/powerpoint/2010/main" val="8095818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p:cNvSpPr>
          <p:nvPr>
            <p:ph type="title"/>
          </p:nvPr>
        </p:nvSpPr>
        <p:spPr/>
        <p:txBody>
          <a:bodyPr/>
          <a:lstStyle/>
          <a:p>
            <a:pPr eaLnBrk="1" hangingPunct="1"/>
            <a:r>
              <a:rPr lang="en-GB" altLang="en-US" smtClean="0"/>
              <a:t>Growth curve of yeast</a:t>
            </a:r>
          </a:p>
        </p:txBody>
      </p:sp>
      <p:sp>
        <p:nvSpPr>
          <p:cNvPr id="52227" name="Rectangle 3"/>
          <p:cNvSpPr>
            <a:spLocks noGrp="1"/>
          </p:cNvSpPr>
          <p:nvPr>
            <p:ph type="body" idx="1"/>
          </p:nvPr>
        </p:nvSpPr>
        <p:spPr/>
        <p:txBody>
          <a:bodyPr/>
          <a:lstStyle/>
          <a:p>
            <a:pPr eaLnBrk="1" hangingPunct="1"/>
            <a:endParaRPr lang="en-US" altLang="en-US" smtClean="0"/>
          </a:p>
        </p:txBody>
      </p:sp>
      <p:pic>
        <p:nvPicPr>
          <p:cNvPr id="5222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650" y="1703388"/>
            <a:ext cx="5600700"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Text Box 7"/>
          <p:cNvSpPr txBox="1">
            <a:spLocks noChangeArrowheads="1"/>
          </p:cNvSpPr>
          <p:nvPr/>
        </p:nvSpPr>
        <p:spPr bwMode="auto">
          <a:xfrm>
            <a:off x="250825" y="2708275"/>
            <a:ext cx="15843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800">
                <a:latin typeface="Arial" panose="020B0604020202020204" pitchFamily="34" charset="0"/>
              </a:rPr>
              <a:t>Per capita growth rate</a:t>
            </a:r>
            <a:endParaRPr lang="en-US" altLang="en-US" sz="1800">
              <a:latin typeface="Arial" panose="020B0604020202020204" pitchFamily="34" charset="0"/>
            </a:endParaRPr>
          </a:p>
        </p:txBody>
      </p:sp>
      <p:sp>
        <p:nvSpPr>
          <p:cNvPr id="52230" name="Text Box 8"/>
          <p:cNvSpPr txBox="1">
            <a:spLocks noChangeArrowheads="1"/>
          </p:cNvSpPr>
          <p:nvPr/>
        </p:nvSpPr>
        <p:spPr bwMode="auto">
          <a:xfrm>
            <a:off x="3851275" y="5373688"/>
            <a:ext cx="2592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800">
                <a:latin typeface="Arial" panose="020B0604020202020204" pitchFamily="34" charset="0"/>
              </a:rPr>
              <a:t>Population density</a:t>
            </a:r>
            <a:endParaRPr lang="en-US" altLang="en-US" sz="1800">
              <a:latin typeface="Arial" panose="020B0604020202020204" pitchFamily="34" charset="0"/>
            </a:endParaRPr>
          </a:p>
        </p:txBody>
      </p:sp>
    </p:spTree>
    <p:extLst>
      <p:ext uri="{BB962C8B-B14F-4D97-AF65-F5344CB8AC3E}">
        <p14:creationId xmlns:p14="http://schemas.microsoft.com/office/powerpoint/2010/main" val="17371768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p:cNvSpPr>
          <p:nvPr>
            <p:ph type="title"/>
          </p:nvPr>
        </p:nvSpPr>
        <p:spPr/>
        <p:txBody>
          <a:bodyPr/>
          <a:lstStyle/>
          <a:p>
            <a:pPr eaLnBrk="1" hangingPunct="1"/>
            <a:r>
              <a:rPr lang="en-GB" altLang="en-US" smtClean="0"/>
              <a:t>Logistic Growth</a:t>
            </a:r>
          </a:p>
        </p:txBody>
      </p:sp>
      <p:sp>
        <p:nvSpPr>
          <p:cNvPr id="52227" name="Rectangle 3"/>
          <p:cNvSpPr>
            <a:spLocks noGrp="1"/>
          </p:cNvSpPr>
          <p:nvPr>
            <p:ph type="body" sz="half" idx="1"/>
          </p:nvPr>
        </p:nvSpPr>
        <p:spPr>
          <a:xfrm>
            <a:off x="457200" y="1600200"/>
            <a:ext cx="7138988" cy="4525963"/>
          </a:xfrm>
        </p:spPr>
        <p:txBody>
          <a:bodyPr/>
          <a:lstStyle/>
          <a:p>
            <a:pPr eaLnBrk="1" hangingPunct="1">
              <a:defRPr/>
            </a:pPr>
            <a:r>
              <a:rPr lang="en-GB" altLang="en-US" sz="2800" dirty="0" smtClean="0"/>
              <a:t>The per capita growth rate depends on the population size</a:t>
            </a:r>
          </a:p>
          <a:p>
            <a:pPr marL="0" indent="0" eaLnBrk="1" hangingPunct="1">
              <a:buFont typeface="Arial" panose="020B0604020202020204" pitchFamily="34" charset="0"/>
              <a:buNone/>
              <a:defRPr/>
            </a:pPr>
            <a:endParaRPr lang="en-GB" altLang="en-US" sz="2800" dirty="0" smtClean="0"/>
          </a:p>
          <a:p>
            <a:pPr eaLnBrk="1" hangingPunct="1">
              <a:defRPr/>
            </a:pPr>
            <a:endParaRPr lang="en-GB" altLang="en-US" sz="2800" dirty="0" smtClean="0"/>
          </a:p>
          <a:p>
            <a:pPr eaLnBrk="1" hangingPunct="1">
              <a:defRPr/>
            </a:pPr>
            <a:r>
              <a:rPr lang="en-GB" altLang="en-US" sz="2800" dirty="0" smtClean="0"/>
              <a:t>To study the effects of a density dependent growth rate let’s assume the growth rate decreases linearly with the population size</a:t>
            </a:r>
          </a:p>
        </p:txBody>
      </p:sp>
    </p:spTree>
    <p:extLst>
      <p:ext uri="{BB962C8B-B14F-4D97-AF65-F5344CB8AC3E}">
        <p14:creationId xmlns:p14="http://schemas.microsoft.com/office/powerpoint/2010/main" val="18092289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p:cNvSpPr>
          <p:nvPr>
            <p:ph type="title"/>
          </p:nvPr>
        </p:nvSpPr>
        <p:spPr/>
        <p:txBody>
          <a:bodyPr/>
          <a:lstStyle/>
          <a:p>
            <a:pPr eaLnBrk="1" hangingPunct="1"/>
            <a:r>
              <a:rPr lang="en-GB" altLang="en-US" smtClean="0"/>
              <a:t>Logistic Growth</a:t>
            </a:r>
          </a:p>
        </p:txBody>
      </p:sp>
      <p:sp>
        <p:nvSpPr>
          <p:cNvPr id="54275" name="Rectangle 3"/>
          <p:cNvSpPr>
            <a:spLocks noGrp="1"/>
          </p:cNvSpPr>
          <p:nvPr>
            <p:ph type="body" sz="half" idx="1"/>
          </p:nvPr>
        </p:nvSpPr>
        <p:spPr/>
        <p:txBody>
          <a:bodyPr/>
          <a:lstStyle/>
          <a:p>
            <a:pPr eaLnBrk="1" hangingPunct="1"/>
            <a:r>
              <a:rPr lang="en-GB" altLang="en-US" sz="2800" smtClean="0"/>
              <a:t>The per capita growth rate depends on the population size</a:t>
            </a:r>
          </a:p>
          <a:p>
            <a:pPr eaLnBrk="1" hangingPunct="1"/>
            <a:endParaRPr lang="en-GB" altLang="en-US" sz="2800" smtClean="0"/>
          </a:p>
          <a:p>
            <a:pPr eaLnBrk="1" hangingPunct="1"/>
            <a:r>
              <a:rPr lang="en-GB" altLang="en-US" sz="2800" smtClean="0"/>
              <a:t>To study the effects of a density dependent growth rate let’s assume the growth rate decreases linearly with the population size</a:t>
            </a:r>
          </a:p>
        </p:txBody>
      </p:sp>
      <p:grpSp>
        <p:nvGrpSpPr>
          <p:cNvPr id="54276" name="Group 2"/>
          <p:cNvGrpSpPr>
            <a:grpSpLocks/>
          </p:cNvGrpSpPr>
          <p:nvPr/>
        </p:nvGrpSpPr>
        <p:grpSpPr bwMode="auto">
          <a:xfrm>
            <a:off x="250825" y="1700213"/>
            <a:ext cx="7748588" cy="4845050"/>
            <a:chOff x="250825" y="1752600"/>
            <a:chExt cx="7748588" cy="4845050"/>
          </a:xfrm>
        </p:grpSpPr>
        <p:grpSp>
          <p:nvGrpSpPr>
            <p:cNvPr id="54277" name="Group 31"/>
            <p:cNvGrpSpPr>
              <a:grpSpLocks/>
            </p:cNvGrpSpPr>
            <p:nvPr/>
          </p:nvGrpSpPr>
          <p:grpSpPr bwMode="auto">
            <a:xfrm>
              <a:off x="250825" y="1752600"/>
              <a:ext cx="7748588" cy="4845050"/>
              <a:chOff x="431" y="1104"/>
              <a:chExt cx="4608" cy="2836"/>
            </a:xfrm>
          </p:grpSpPr>
          <p:pic>
            <p:nvPicPr>
              <p:cNvPr id="542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 y="1104"/>
                <a:ext cx="4608" cy="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4281" name="Object 5"/>
              <p:cNvGraphicFramePr>
                <a:graphicFrameLocks noChangeAspect="1"/>
              </p:cNvGraphicFramePr>
              <p:nvPr/>
            </p:nvGraphicFramePr>
            <p:xfrm>
              <a:off x="3696" y="1525"/>
              <a:ext cx="952" cy="346"/>
            </p:xfrm>
            <a:graphic>
              <a:graphicData uri="http://schemas.openxmlformats.org/presentationml/2006/ole">
                <mc:AlternateContent xmlns:mc="http://schemas.openxmlformats.org/markup-compatibility/2006">
                  <mc:Choice xmlns:v="urn:schemas-microsoft-com:vml" Requires="v">
                    <p:oleObj spid="_x0000_s14358" name="Equation" r:id="rId4" imgW="558558" imgH="203112" progId="Equation.3">
                      <p:embed/>
                    </p:oleObj>
                  </mc:Choice>
                  <mc:Fallback>
                    <p:oleObj name="Equation" r:id="rId4" imgW="558558" imgH="20311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 y="1525"/>
                            <a:ext cx="952"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4278" name="TextBox 2"/>
            <p:cNvSpPr txBox="1">
              <a:spLocks noChangeArrowheads="1"/>
            </p:cNvSpPr>
            <p:nvPr/>
          </p:nvSpPr>
          <p:spPr bwMode="auto">
            <a:xfrm>
              <a:off x="593108" y="2751138"/>
              <a:ext cx="468313"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dirty="0" err="1">
                  <a:latin typeface="Arial" panose="020B0604020202020204" pitchFamily="34" charset="0"/>
                  <a:cs typeface="Arial" panose="020B0604020202020204" pitchFamily="34" charset="0"/>
                </a:rPr>
                <a:t>rk</a:t>
              </a:r>
              <a:endParaRPr lang="en-GB" altLang="en-US" sz="2400" dirty="0">
                <a:latin typeface="Arial" panose="020B0604020202020204" pitchFamily="34" charset="0"/>
                <a:cs typeface="Arial" panose="020B0604020202020204" pitchFamily="34" charset="0"/>
              </a:endParaRPr>
            </a:p>
          </p:txBody>
        </p:sp>
        <p:sp>
          <p:nvSpPr>
            <p:cNvPr id="54279" name="TextBox 7"/>
            <p:cNvSpPr txBox="1">
              <a:spLocks noChangeArrowheads="1"/>
            </p:cNvSpPr>
            <p:nvPr/>
          </p:nvSpPr>
          <p:spPr bwMode="auto">
            <a:xfrm>
              <a:off x="468313" y="5991225"/>
              <a:ext cx="574675"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Arial" panose="020B0604020202020204" pitchFamily="34" charset="0"/>
                  <a:cs typeface="Arial" panose="020B0604020202020204" pitchFamily="34" charset="0"/>
                </a:rPr>
                <a:t>-rk</a:t>
              </a:r>
            </a:p>
          </p:txBody>
        </p:sp>
      </p:grpSp>
    </p:spTree>
    <p:extLst>
      <p:ext uri="{BB962C8B-B14F-4D97-AF65-F5344CB8AC3E}">
        <p14:creationId xmlns:p14="http://schemas.microsoft.com/office/powerpoint/2010/main" val="20343467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smtClean="0"/>
              <a:t>Overview</a:t>
            </a:r>
          </a:p>
        </p:txBody>
      </p:sp>
      <p:sp>
        <p:nvSpPr>
          <p:cNvPr id="7171" name="Rectangle 3"/>
          <p:cNvSpPr>
            <a:spLocks noGrp="1" noChangeArrowheads="1"/>
          </p:cNvSpPr>
          <p:nvPr>
            <p:ph idx="1"/>
          </p:nvPr>
        </p:nvSpPr>
        <p:spPr>
          <a:xfrm>
            <a:off x="457200" y="1341438"/>
            <a:ext cx="8229600" cy="4525962"/>
          </a:xfrm>
        </p:spPr>
        <p:txBody>
          <a:bodyPr/>
          <a:lstStyle/>
          <a:p>
            <a:pPr eaLnBrk="1" hangingPunct="1"/>
            <a:r>
              <a:rPr lang="en-US" altLang="en-US" smtClean="0"/>
              <a:t>Single species models, stability, the metapopulation concept</a:t>
            </a:r>
          </a:p>
          <a:p>
            <a:pPr eaLnBrk="1" hangingPunct="1"/>
            <a:r>
              <a:rPr lang="en-US" altLang="en-US" smtClean="0"/>
              <a:t>Interspecific competition, phase plane, eigenvalues &amp; eigenvectors</a:t>
            </a:r>
          </a:p>
          <a:p>
            <a:pPr eaLnBrk="1" hangingPunct="1"/>
            <a:r>
              <a:rPr lang="en-US" altLang="en-US" smtClean="0"/>
              <a:t>Alternative stable states, phase shifts and catastrophic transitions</a:t>
            </a:r>
          </a:p>
          <a:p>
            <a:pPr eaLnBrk="1" hangingPunct="1"/>
            <a:r>
              <a:rPr lang="en-GB" altLang="en-US" smtClean="0"/>
              <a:t>Chaos and unpredictability</a:t>
            </a:r>
            <a:endParaRPr lang="en-US" altLang="en-US" smtClean="0"/>
          </a:p>
          <a:p>
            <a:pPr eaLnBrk="1" hangingPunct="1"/>
            <a:r>
              <a:rPr lang="en-US" altLang="en-US" smtClean="0"/>
              <a:t>Predator-prey models, limit cycles, Hopf bifurcation</a:t>
            </a:r>
          </a:p>
          <a:p>
            <a:pPr eaLnBrk="1" hangingPunct="1"/>
            <a:r>
              <a:rPr lang="en-US" altLang="en-US" smtClean="0"/>
              <a:t>Epidemiological models</a:t>
            </a:r>
          </a:p>
        </p:txBody>
      </p:sp>
    </p:spTree>
    <p:extLst>
      <p:ext uri="{BB962C8B-B14F-4D97-AF65-F5344CB8AC3E}">
        <p14:creationId xmlns:p14="http://schemas.microsoft.com/office/powerpoint/2010/main" val="5751720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p:cNvSpPr>
          <p:nvPr>
            <p:ph type="title"/>
          </p:nvPr>
        </p:nvSpPr>
        <p:spPr/>
        <p:txBody>
          <a:bodyPr/>
          <a:lstStyle/>
          <a:p>
            <a:pPr eaLnBrk="1" hangingPunct="1"/>
            <a:r>
              <a:rPr lang="en-GB" altLang="en-US" smtClean="0"/>
              <a:t>Logistic Growth</a:t>
            </a:r>
          </a:p>
        </p:txBody>
      </p:sp>
      <p:sp>
        <p:nvSpPr>
          <p:cNvPr id="53251" name="Rectangle 3"/>
          <p:cNvSpPr>
            <a:spLocks noGrp="1"/>
          </p:cNvSpPr>
          <p:nvPr>
            <p:ph type="body" idx="1"/>
          </p:nvPr>
        </p:nvSpPr>
        <p:spPr/>
        <p:txBody>
          <a:bodyPr>
            <a:normAutofit fontScale="85000" lnSpcReduction="20000"/>
          </a:bodyPr>
          <a:lstStyle/>
          <a:p>
            <a:pPr eaLnBrk="1" hangingPunct="1">
              <a:defRPr/>
            </a:pPr>
            <a:endParaRPr lang="en-GB" altLang="en-US" sz="2800" dirty="0" smtClean="0"/>
          </a:p>
          <a:p>
            <a:pPr eaLnBrk="1" hangingPunct="1">
              <a:defRPr/>
            </a:pPr>
            <a:r>
              <a:rPr lang="en-GB" altLang="en-US" sz="2800" dirty="0" smtClean="0"/>
              <a:t>per </a:t>
            </a:r>
            <a:r>
              <a:rPr lang="en-GB" altLang="en-US" sz="2800" dirty="0" smtClean="0"/>
              <a:t>capita growth rate is a function of </a:t>
            </a:r>
            <a:r>
              <a:rPr lang="en-GB" altLang="en-US" sz="2800" i="1" dirty="0" smtClean="0"/>
              <a:t>N</a:t>
            </a:r>
            <a:r>
              <a:rPr lang="en-GB" altLang="en-US" sz="2800" dirty="0" smtClean="0"/>
              <a:t>, in this case we use </a:t>
            </a:r>
            <a:r>
              <a:rPr lang="en-GB" altLang="en-US" sz="2800" i="1" dirty="0" smtClean="0">
                <a:latin typeface="Times New Roman" panose="02020603050405020304" pitchFamily="18" charset="0"/>
              </a:rPr>
              <a:t>r(k-N)</a:t>
            </a:r>
          </a:p>
          <a:p>
            <a:pPr eaLnBrk="1" hangingPunct="1">
              <a:defRPr/>
            </a:pPr>
            <a:r>
              <a:rPr lang="en-GB" altLang="en-US" sz="2800" dirty="0" smtClean="0"/>
              <a:t>The population growth can be described as:</a:t>
            </a:r>
          </a:p>
          <a:p>
            <a:pPr eaLnBrk="1" hangingPunct="1">
              <a:defRPr/>
            </a:pPr>
            <a:endParaRPr lang="en-GB" altLang="en-US" sz="2800" dirty="0" smtClean="0"/>
          </a:p>
          <a:p>
            <a:pPr marL="0" indent="0" eaLnBrk="1" hangingPunct="1">
              <a:buFont typeface="Arial" panose="020B0604020202020204" pitchFamily="34" charset="0"/>
              <a:buNone/>
              <a:defRPr/>
            </a:pPr>
            <a:endParaRPr lang="en-GB" altLang="en-US" sz="2800" dirty="0" smtClean="0"/>
          </a:p>
          <a:p>
            <a:pPr marL="0" indent="0" eaLnBrk="1" hangingPunct="1">
              <a:buFont typeface="Arial" panose="020B0604020202020204" pitchFamily="34" charset="0"/>
              <a:buNone/>
              <a:defRPr/>
            </a:pPr>
            <a:endParaRPr lang="en-GB" altLang="en-US" dirty="0"/>
          </a:p>
          <a:p>
            <a:pPr marL="0" indent="0" eaLnBrk="1" hangingPunct="1">
              <a:buFont typeface="Arial" panose="020B0604020202020204" pitchFamily="34" charset="0"/>
              <a:buNone/>
              <a:defRPr/>
            </a:pPr>
            <a:endParaRPr lang="en-GB" altLang="en-US" sz="2800" dirty="0" smtClean="0"/>
          </a:p>
          <a:p>
            <a:pPr eaLnBrk="1" hangingPunct="1">
              <a:defRPr/>
            </a:pPr>
            <a:r>
              <a:rPr lang="en-GB" altLang="en-US" sz="2800" dirty="0" smtClean="0"/>
              <a:t>The parameter </a:t>
            </a:r>
            <a:r>
              <a:rPr lang="en-GB" altLang="en-US" sz="2800" i="1" dirty="0" smtClean="0">
                <a:latin typeface="Times New Roman" panose="02020603050405020304" pitchFamily="18" charset="0"/>
              </a:rPr>
              <a:t>k</a:t>
            </a:r>
            <a:r>
              <a:rPr lang="en-GB" altLang="en-US" sz="2800" dirty="0" smtClean="0"/>
              <a:t> is the carrying capacity</a:t>
            </a:r>
          </a:p>
          <a:p>
            <a:pPr eaLnBrk="1" hangingPunct="1">
              <a:defRPr/>
            </a:pPr>
            <a:r>
              <a:rPr lang="en-GB" altLang="en-US" sz="2800" dirty="0" smtClean="0"/>
              <a:t>This is the logistic growth model</a:t>
            </a:r>
          </a:p>
          <a:p>
            <a:pPr eaLnBrk="1" hangingPunct="1">
              <a:defRPr/>
            </a:pPr>
            <a:r>
              <a:rPr lang="en-GB" altLang="en-US" sz="2800" dirty="0" smtClean="0"/>
              <a:t>Note: slightly different parametrisation from other texts</a:t>
            </a:r>
          </a:p>
        </p:txBody>
      </p:sp>
      <p:graphicFrame>
        <p:nvGraphicFramePr>
          <p:cNvPr id="55300" name="Object 4"/>
          <p:cNvGraphicFramePr>
            <a:graphicFrameLocks noChangeAspect="1"/>
          </p:cNvGraphicFramePr>
          <p:nvPr/>
        </p:nvGraphicFramePr>
        <p:xfrm>
          <a:off x="1812925" y="3573463"/>
          <a:ext cx="2928938" cy="1079500"/>
        </p:xfrm>
        <a:graphic>
          <a:graphicData uri="http://schemas.openxmlformats.org/presentationml/2006/ole">
            <mc:AlternateContent xmlns:mc="http://schemas.openxmlformats.org/markup-compatibility/2006">
              <mc:Choice xmlns:v="urn:schemas-microsoft-com:vml" Requires="v">
                <p:oleObj spid="_x0000_s15382" name="Equation" r:id="rId3" imgW="1066337" imgH="393529" progId="Equation.3">
                  <p:embed/>
                </p:oleObj>
              </mc:Choice>
              <mc:Fallback>
                <p:oleObj name="Equation" r:id="rId3" imgW="1066337"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2925" y="3573463"/>
                        <a:ext cx="2928938"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745382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p:cNvSpPr>
          <p:nvPr>
            <p:ph type="title"/>
          </p:nvPr>
        </p:nvSpPr>
        <p:spPr/>
        <p:txBody>
          <a:bodyPr/>
          <a:lstStyle/>
          <a:p>
            <a:pPr eaLnBrk="1" hangingPunct="1"/>
            <a:r>
              <a:rPr lang="en-GB" altLang="en-US" smtClean="0"/>
              <a:t>Logistic Growth</a:t>
            </a:r>
          </a:p>
        </p:txBody>
      </p:sp>
      <p:sp>
        <p:nvSpPr>
          <p:cNvPr id="56323" name="Rectangle 3"/>
          <p:cNvSpPr>
            <a:spLocks noGrp="1"/>
          </p:cNvSpPr>
          <p:nvPr>
            <p:ph type="body" idx="1"/>
          </p:nvPr>
        </p:nvSpPr>
        <p:spPr/>
        <p:txBody>
          <a:bodyPr/>
          <a:lstStyle/>
          <a:p>
            <a:pPr eaLnBrk="1" hangingPunct="1"/>
            <a:r>
              <a:rPr lang="en-GB" altLang="en-US" smtClean="0"/>
              <a:t>Solutions converge to the carrying capacity, </a:t>
            </a:r>
            <a:r>
              <a:rPr lang="en-GB" altLang="en-US" i="1" smtClean="0">
                <a:latin typeface="Times New Roman" panose="02020603050405020304" pitchFamily="18" charset="0"/>
              </a:rPr>
              <a:t>k, </a:t>
            </a:r>
            <a:r>
              <a:rPr lang="en-GB" altLang="en-US" smtClean="0"/>
              <a:t>if </a:t>
            </a:r>
            <a:r>
              <a:rPr lang="en-GB" altLang="en-US" i="1" smtClean="0">
                <a:latin typeface="Times New Roman" panose="02020603050405020304" pitchFamily="18" charset="0"/>
              </a:rPr>
              <a:t>r&gt;0.</a:t>
            </a:r>
            <a:r>
              <a:rPr lang="en-GB" altLang="en-US" smtClean="0"/>
              <a:t> </a:t>
            </a:r>
            <a:endParaRPr lang="en-GB" altLang="en-US" i="1" smtClean="0">
              <a:latin typeface="Times New Roman" panose="02020603050405020304" pitchFamily="18" charset="0"/>
            </a:endParaRPr>
          </a:p>
          <a:p>
            <a:pPr eaLnBrk="1" hangingPunct="1"/>
            <a:r>
              <a:rPr lang="en-GB" altLang="en-US" smtClean="0"/>
              <a:t>This is an equilibrium of the model</a:t>
            </a:r>
          </a:p>
        </p:txBody>
      </p:sp>
      <p:pic>
        <p:nvPicPr>
          <p:cNvPr id="563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557338"/>
            <a:ext cx="82804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75638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p:cNvSpPr>
          <p:nvPr>
            <p:ph type="title"/>
          </p:nvPr>
        </p:nvSpPr>
        <p:spPr/>
        <p:txBody>
          <a:bodyPr/>
          <a:lstStyle/>
          <a:p>
            <a:pPr eaLnBrk="1" hangingPunct="1"/>
            <a:r>
              <a:rPr lang="en-GB" altLang="en-US" smtClean="0"/>
              <a:t>Calculation of the equilibria</a:t>
            </a:r>
          </a:p>
        </p:txBody>
      </p:sp>
      <p:sp>
        <p:nvSpPr>
          <p:cNvPr id="57347" name="Rectangle 3"/>
          <p:cNvSpPr>
            <a:spLocks noGrp="1"/>
          </p:cNvSpPr>
          <p:nvPr>
            <p:ph type="body" sz="half" idx="1"/>
          </p:nvPr>
        </p:nvSpPr>
        <p:spPr>
          <a:xfrm>
            <a:off x="457200" y="1600200"/>
            <a:ext cx="8147050" cy="4525963"/>
          </a:xfrm>
        </p:spPr>
        <p:txBody>
          <a:bodyPr/>
          <a:lstStyle/>
          <a:p>
            <a:pPr eaLnBrk="1" hangingPunct="1"/>
            <a:r>
              <a:rPr lang="en-GB" altLang="en-US" sz="2800" smtClean="0"/>
              <a:t>To find the equilibria we solve</a:t>
            </a:r>
          </a:p>
          <a:p>
            <a:pPr eaLnBrk="1" hangingPunct="1"/>
            <a:endParaRPr lang="en-GB" altLang="en-US" sz="2800" smtClean="0"/>
          </a:p>
          <a:p>
            <a:pPr eaLnBrk="1" hangingPunct="1"/>
            <a:endParaRPr lang="en-GB" altLang="en-US" sz="2800" smtClean="0"/>
          </a:p>
          <a:p>
            <a:pPr eaLnBrk="1" hangingPunct="1"/>
            <a:endParaRPr lang="en-GB" altLang="en-US" sz="2800" smtClean="0"/>
          </a:p>
          <a:p>
            <a:pPr eaLnBrk="1" hangingPunct="1"/>
            <a:r>
              <a:rPr lang="en-GB" altLang="en-US" sz="2800" smtClean="0"/>
              <a:t>To give </a:t>
            </a:r>
          </a:p>
        </p:txBody>
      </p:sp>
      <p:graphicFrame>
        <p:nvGraphicFramePr>
          <p:cNvPr id="57348" name="Object 4"/>
          <p:cNvGraphicFramePr>
            <a:graphicFrameLocks noChangeAspect="1"/>
          </p:cNvGraphicFramePr>
          <p:nvPr>
            <p:ph sz="quarter" idx="2"/>
          </p:nvPr>
        </p:nvGraphicFramePr>
        <p:xfrm>
          <a:off x="2843213" y="2478088"/>
          <a:ext cx="2984500" cy="671512"/>
        </p:xfrm>
        <a:graphic>
          <a:graphicData uri="http://schemas.openxmlformats.org/presentationml/2006/ole">
            <mc:AlternateContent xmlns:mc="http://schemas.openxmlformats.org/markup-compatibility/2006">
              <mc:Choice xmlns:v="urn:schemas-microsoft-com:vml" Requires="v">
                <p:oleObj spid="_x0000_s16446" name="Equation" r:id="rId3" imgW="1016000" imgH="228600" progId="Equation.3">
                  <p:embed/>
                </p:oleObj>
              </mc:Choice>
              <mc:Fallback>
                <p:oleObj name="Equation" r:id="rId3" imgW="10160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2478088"/>
                        <a:ext cx="2984500" cy="671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49" name="Object 12"/>
          <p:cNvGraphicFramePr>
            <a:graphicFrameLocks noChangeAspect="1"/>
          </p:cNvGraphicFramePr>
          <p:nvPr>
            <p:ph sz="quarter" idx="3"/>
          </p:nvPr>
        </p:nvGraphicFramePr>
        <p:xfrm>
          <a:off x="1835150" y="4656138"/>
          <a:ext cx="1441450" cy="641350"/>
        </p:xfrm>
        <a:graphic>
          <a:graphicData uri="http://schemas.openxmlformats.org/presentationml/2006/ole">
            <mc:AlternateContent xmlns:mc="http://schemas.openxmlformats.org/markup-compatibility/2006">
              <mc:Choice xmlns:v="urn:schemas-microsoft-com:vml" Requires="v">
                <p:oleObj spid="_x0000_s16447" name="Equation" r:id="rId5" imgW="457002" imgH="203112" progId="Equation.3">
                  <p:embed/>
                </p:oleObj>
              </mc:Choice>
              <mc:Fallback>
                <p:oleObj name="Equation" r:id="rId5" imgW="457002" imgH="20311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4656138"/>
                        <a:ext cx="14414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50" name="Object 14"/>
          <p:cNvGraphicFramePr>
            <a:graphicFrameLocks noChangeAspect="1"/>
          </p:cNvGraphicFramePr>
          <p:nvPr/>
        </p:nvGraphicFramePr>
        <p:xfrm>
          <a:off x="4864100" y="4603750"/>
          <a:ext cx="1720850" cy="744538"/>
        </p:xfrm>
        <a:graphic>
          <a:graphicData uri="http://schemas.openxmlformats.org/presentationml/2006/ole">
            <mc:AlternateContent xmlns:mc="http://schemas.openxmlformats.org/markup-compatibility/2006">
              <mc:Choice xmlns:v="urn:schemas-microsoft-com:vml" Requires="v">
                <p:oleObj spid="_x0000_s16448" name="Equation" r:id="rId7" imgW="469696" imgH="203112" progId="Equation.3">
                  <p:embed/>
                </p:oleObj>
              </mc:Choice>
              <mc:Fallback>
                <p:oleObj name="Equation" r:id="rId7" imgW="469696" imgH="20311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4100" y="4603750"/>
                        <a:ext cx="1720850" cy="74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51" name="Text Box 15"/>
          <p:cNvSpPr txBox="1">
            <a:spLocks noChangeArrowheads="1"/>
          </p:cNvSpPr>
          <p:nvPr/>
        </p:nvSpPr>
        <p:spPr bwMode="auto">
          <a:xfrm>
            <a:off x="3922713" y="4843463"/>
            <a:ext cx="1512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or</a:t>
            </a:r>
          </a:p>
        </p:txBody>
      </p:sp>
    </p:spTree>
    <p:extLst>
      <p:ext uri="{BB962C8B-B14F-4D97-AF65-F5344CB8AC3E}">
        <p14:creationId xmlns:p14="http://schemas.microsoft.com/office/powerpoint/2010/main" val="26752863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p:txBody>
          <a:bodyPr/>
          <a:lstStyle/>
          <a:p>
            <a:pPr eaLnBrk="1" hangingPunct="1"/>
            <a:r>
              <a:rPr lang="en-GB" altLang="en-US" smtClean="0"/>
              <a:t>Stability of the equilibria</a:t>
            </a:r>
          </a:p>
        </p:txBody>
      </p:sp>
      <p:sp>
        <p:nvSpPr>
          <p:cNvPr id="58371" name="Rectangle 3"/>
          <p:cNvSpPr>
            <a:spLocks noGrp="1"/>
          </p:cNvSpPr>
          <p:nvPr>
            <p:ph type="body" sz="half" idx="1"/>
          </p:nvPr>
        </p:nvSpPr>
        <p:spPr>
          <a:xfrm>
            <a:off x="457200" y="1600200"/>
            <a:ext cx="7715250" cy="4525963"/>
          </a:xfrm>
        </p:spPr>
        <p:txBody>
          <a:bodyPr/>
          <a:lstStyle/>
          <a:p>
            <a:pPr eaLnBrk="1" hangingPunct="1"/>
            <a:r>
              <a:rPr lang="en-GB" altLang="en-US" sz="2800" smtClean="0"/>
              <a:t>We study the dynamics close to the equilibrium  </a:t>
            </a:r>
          </a:p>
          <a:p>
            <a:pPr eaLnBrk="1" hangingPunct="1"/>
            <a:r>
              <a:rPr lang="en-GB" altLang="en-US" sz="2800" smtClean="0"/>
              <a:t>In general, if the dynamics are given by</a:t>
            </a:r>
          </a:p>
          <a:p>
            <a:pPr eaLnBrk="1" hangingPunct="1"/>
            <a:endParaRPr lang="en-GB" altLang="en-US" sz="2800" smtClean="0"/>
          </a:p>
          <a:p>
            <a:pPr eaLnBrk="1" hangingPunct="1">
              <a:buFont typeface="Arial" panose="020B0604020202020204" pitchFamily="34" charset="0"/>
              <a:buNone/>
            </a:pPr>
            <a:endParaRPr lang="en-GB" altLang="en-US" sz="2800" smtClean="0"/>
          </a:p>
          <a:p>
            <a:pPr eaLnBrk="1" hangingPunct="1">
              <a:buFont typeface="Arial" panose="020B0604020202020204" pitchFamily="34" charset="0"/>
              <a:buNone/>
            </a:pPr>
            <a:endParaRPr lang="en-GB" altLang="en-US" sz="2800" smtClean="0"/>
          </a:p>
          <a:p>
            <a:pPr eaLnBrk="1" hangingPunct="1"/>
            <a:r>
              <a:rPr lang="en-GB" altLang="en-US" sz="2800" smtClean="0"/>
              <a:t>Equilibrium: </a:t>
            </a:r>
          </a:p>
          <a:p>
            <a:pPr eaLnBrk="1" hangingPunct="1"/>
            <a:endParaRPr lang="en-GB" altLang="en-US" sz="2800" smtClean="0"/>
          </a:p>
          <a:p>
            <a:pPr eaLnBrk="1" hangingPunct="1"/>
            <a:endParaRPr lang="en-GB" altLang="en-US" sz="2800" smtClean="0"/>
          </a:p>
          <a:p>
            <a:pPr eaLnBrk="1" hangingPunct="1"/>
            <a:endParaRPr lang="en-GB" altLang="en-US" sz="2800" smtClean="0"/>
          </a:p>
        </p:txBody>
      </p:sp>
      <p:graphicFrame>
        <p:nvGraphicFramePr>
          <p:cNvPr id="58372" name="Object 4"/>
          <p:cNvGraphicFramePr>
            <a:graphicFrameLocks noChangeAspect="1"/>
          </p:cNvGraphicFramePr>
          <p:nvPr/>
        </p:nvGraphicFramePr>
        <p:xfrm>
          <a:off x="3529013" y="2852738"/>
          <a:ext cx="2090737" cy="1079500"/>
        </p:xfrm>
        <a:graphic>
          <a:graphicData uri="http://schemas.openxmlformats.org/presentationml/2006/ole">
            <mc:AlternateContent xmlns:mc="http://schemas.openxmlformats.org/markup-compatibility/2006">
              <mc:Choice xmlns:v="urn:schemas-microsoft-com:vml" Requires="v">
                <p:oleObj spid="_x0000_s17470" name="Equation" r:id="rId3" imgW="761669" imgH="393529" progId="Equation.3">
                  <p:embed/>
                </p:oleObj>
              </mc:Choice>
              <mc:Fallback>
                <p:oleObj name="Equation" r:id="rId3" imgW="761669"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9013" y="2852738"/>
                        <a:ext cx="2090737"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73" name="Object 7"/>
          <p:cNvGraphicFramePr>
            <a:graphicFrameLocks noChangeAspect="1"/>
          </p:cNvGraphicFramePr>
          <p:nvPr/>
        </p:nvGraphicFramePr>
        <p:xfrm>
          <a:off x="7812088" y="1557338"/>
          <a:ext cx="569912" cy="534987"/>
        </p:xfrm>
        <a:graphic>
          <a:graphicData uri="http://schemas.openxmlformats.org/presentationml/2006/ole">
            <mc:AlternateContent xmlns:mc="http://schemas.openxmlformats.org/markup-compatibility/2006">
              <mc:Choice xmlns:v="urn:schemas-microsoft-com:vml" Requires="v">
                <p:oleObj spid="_x0000_s17471" name="Equation" r:id="rId5" imgW="215713" imgH="203024" progId="Equation.3">
                  <p:embed/>
                </p:oleObj>
              </mc:Choice>
              <mc:Fallback>
                <p:oleObj name="Equation" r:id="rId5" imgW="215713" imgH="20302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2088" y="1557338"/>
                        <a:ext cx="569912" cy="534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74" name="Object 4"/>
          <p:cNvGraphicFramePr>
            <a:graphicFrameLocks noChangeAspect="1"/>
          </p:cNvGraphicFramePr>
          <p:nvPr/>
        </p:nvGraphicFramePr>
        <p:xfrm>
          <a:off x="3867150" y="4724400"/>
          <a:ext cx="1846263" cy="627063"/>
        </p:xfrm>
        <a:graphic>
          <a:graphicData uri="http://schemas.openxmlformats.org/presentationml/2006/ole">
            <mc:AlternateContent xmlns:mc="http://schemas.openxmlformats.org/markup-compatibility/2006">
              <mc:Choice xmlns:v="urn:schemas-microsoft-com:vml" Requires="v">
                <p:oleObj spid="_x0000_s17472" name="Equation" r:id="rId7" imgW="672808" imgH="228501" progId="Equation.3">
                  <p:embed/>
                </p:oleObj>
              </mc:Choice>
              <mc:Fallback>
                <p:oleObj name="Equation" r:id="rId7" imgW="672808"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67150" y="4724400"/>
                        <a:ext cx="1846263" cy="627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75" name="Content Placeholder 9"/>
          <p:cNvSpPr>
            <a:spLocks noGrp="1"/>
          </p:cNvSpPr>
          <p:nvPr>
            <p:ph sz="half" idx="2"/>
          </p:nvPr>
        </p:nvSpPr>
        <p:spPr/>
        <p:txBody>
          <a:bodyPr/>
          <a:lstStyle/>
          <a:p>
            <a:endParaRPr lang="en-US" altLang="en-US" smtClean="0"/>
          </a:p>
        </p:txBody>
      </p:sp>
    </p:spTree>
    <p:extLst>
      <p:ext uri="{BB962C8B-B14F-4D97-AF65-F5344CB8AC3E}">
        <p14:creationId xmlns:p14="http://schemas.microsoft.com/office/powerpoint/2010/main" val="160253562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p:cNvSpPr>
          <p:nvPr>
            <p:ph type="title"/>
          </p:nvPr>
        </p:nvSpPr>
        <p:spPr>
          <a:xfrm>
            <a:off x="468313" y="260350"/>
            <a:ext cx="8229600" cy="1143000"/>
          </a:xfrm>
        </p:spPr>
        <p:txBody>
          <a:bodyPr/>
          <a:lstStyle/>
          <a:p>
            <a:pPr eaLnBrk="1" hangingPunct="1"/>
            <a:r>
              <a:rPr lang="en-GB" altLang="en-US" smtClean="0"/>
              <a:t>Stability of the equilibria</a:t>
            </a:r>
          </a:p>
        </p:txBody>
      </p:sp>
      <p:sp>
        <p:nvSpPr>
          <p:cNvPr id="59395" name="Rectangle 3"/>
          <p:cNvSpPr>
            <a:spLocks noGrp="1"/>
          </p:cNvSpPr>
          <p:nvPr>
            <p:ph type="body" sz="half" idx="1"/>
          </p:nvPr>
        </p:nvSpPr>
        <p:spPr>
          <a:xfrm>
            <a:off x="457200" y="1600200"/>
            <a:ext cx="7715250" cy="4525963"/>
          </a:xfrm>
        </p:spPr>
        <p:txBody>
          <a:bodyPr/>
          <a:lstStyle/>
          <a:p>
            <a:pPr eaLnBrk="1" hangingPunct="1"/>
            <a:r>
              <a:rPr lang="en-GB" altLang="en-US" sz="2800" dirty="0" smtClean="0"/>
              <a:t>We </a:t>
            </a:r>
            <a:r>
              <a:rPr lang="en-GB" altLang="en-US" sz="2800" dirty="0" smtClean="0"/>
              <a:t>can expand </a:t>
            </a:r>
            <a:r>
              <a:rPr lang="en-GB" altLang="en-US" sz="2800" i="1" dirty="0" smtClean="0"/>
              <a:t>F</a:t>
            </a:r>
            <a:r>
              <a:rPr lang="en-GB" altLang="en-US" sz="2800" dirty="0" smtClean="0"/>
              <a:t> in a Taylor series around    </a:t>
            </a:r>
          </a:p>
          <a:p>
            <a:pPr eaLnBrk="1" hangingPunct="1">
              <a:buFont typeface="Arial" panose="020B0604020202020204" pitchFamily="34" charset="0"/>
              <a:buNone/>
            </a:pPr>
            <a:endParaRPr lang="en-GB" altLang="en-US" sz="2800" dirty="0" smtClean="0"/>
          </a:p>
          <a:p>
            <a:pPr eaLnBrk="1" hangingPunct="1"/>
            <a:r>
              <a:rPr lang="en-GB" altLang="en-US" sz="2800" dirty="0" smtClean="0"/>
              <a:t>And because we are studying the dynamics close to the equilibrium point (where                      ) this simplifies to:</a:t>
            </a:r>
          </a:p>
          <a:p>
            <a:pPr eaLnBrk="1" hangingPunct="1"/>
            <a:endParaRPr lang="en-GB" altLang="en-US" sz="2800" dirty="0" smtClean="0"/>
          </a:p>
          <a:p>
            <a:pPr eaLnBrk="1" hangingPunct="1"/>
            <a:r>
              <a:rPr lang="en-GB" altLang="en-US" sz="2800" dirty="0" smtClean="0"/>
              <a:t>Using                      ,  we can now write the </a:t>
            </a:r>
            <a:r>
              <a:rPr lang="en-GB" altLang="en-US" sz="2800" dirty="0" err="1" smtClean="0"/>
              <a:t>linearised</a:t>
            </a:r>
            <a:r>
              <a:rPr lang="en-GB" altLang="en-US" sz="2800" dirty="0" smtClean="0"/>
              <a:t> dynamics as:</a:t>
            </a:r>
          </a:p>
          <a:p>
            <a:pPr eaLnBrk="1" hangingPunct="1"/>
            <a:endParaRPr lang="en-GB" altLang="en-US" sz="2800" dirty="0" smtClean="0"/>
          </a:p>
          <a:p>
            <a:pPr eaLnBrk="1" hangingPunct="1"/>
            <a:endParaRPr lang="en-GB" altLang="en-US" sz="2800" dirty="0" smtClean="0"/>
          </a:p>
          <a:p>
            <a:pPr eaLnBrk="1" hangingPunct="1"/>
            <a:endParaRPr lang="en-GB" altLang="en-US" sz="2800" b="1" dirty="0" smtClean="0"/>
          </a:p>
        </p:txBody>
      </p:sp>
      <p:graphicFrame>
        <p:nvGraphicFramePr>
          <p:cNvPr id="59396" name="Object 4"/>
          <p:cNvGraphicFramePr>
            <a:graphicFrameLocks noChangeAspect="1"/>
          </p:cNvGraphicFramePr>
          <p:nvPr/>
        </p:nvGraphicFramePr>
        <p:xfrm>
          <a:off x="5608638" y="3068638"/>
          <a:ext cx="1484312" cy="504825"/>
        </p:xfrm>
        <a:graphic>
          <a:graphicData uri="http://schemas.openxmlformats.org/presentationml/2006/ole">
            <mc:AlternateContent xmlns:mc="http://schemas.openxmlformats.org/markup-compatibility/2006">
              <mc:Choice xmlns:v="urn:schemas-microsoft-com:vml" Requires="v">
                <p:oleObj spid="_x0000_s18554" name="Equation" r:id="rId3" imgW="672808" imgH="228501" progId="Equation.3">
                  <p:embed/>
                </p:oleObj>
              </mc:Choice>
              <mc:Fallback>
                <p:oleObj name="Equation" r:id="rId3" imgW="672808"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8638" y="3068638"/>
                        <a:ext cx="1484312"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397" name="Object 4"/>
          <p:cNvGraphicFramePr>
            <a:graphicFrameLocks noChangeAspect="1"/>
          </p:cNvGraphicFramePr>
          <p:nvPr/>
        </p:nvGraphicFramePr>
        <p:xfrm>
          <a:off x="3059113" y="5373688"/>
          <a:ext cx="2089150" cy="923925"/>
        </p:xfrm>
        <a:graphic>
          <a:graphicData uri="http://schemas.openxmlformats.org/presentationml/2006/ole">
            <mc:AlternateContent xmlns:mc="http://schemas.openxmlformats.org/markup-compatibility/2006">
              <mc:Choice xmlns:v="urn:schemas-microsoft-com:vml" Requires="v">
                <p:oleObj spid="_x0000_s18555" name="Equation" r:id="rId5" imgW="888614" imgH="393529" progId="Equation.3">
                  <p:embed/>
                </p:oleObj>
              </mc:Choice>
              <mc:Fallback>
                <p:oleObj name="Equation" r:id="rId5" imgW="888614"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113" y="5373688"/>
                        <a:ext cx="20891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398" name="Object 4"/>
          <p:cNvGraphicFramePr>
            <a:graphicFrameLocks noChangeAspect="1"/>
          </p:cNvGraphicFramePr>
          <p:nvPr/>
        </p:nvGraphicFramePr>
        <p:xfrm>
          <a:off x="960438" y="2051050"/>
          <a:ext cx="6348412" cy="585788"/>
        </p:xfrm>
        <a:graphic>
          <a:graphicData uri="http://schemas.openxmlformats.org/presentationml/2006/ole">
            <mc:AlternateContent xmlns:mc="http://schemas.openxmlformats.org/markup-compatibility/2006">
              <mc:Choice xmlns:v="urn:schemas-microsoft-com:vml" Requires="v">
                <p:oleObj spid="_x0000_s18556" name="Equation" r:id="rId7" imgW="2476500" imgH="228600" progId="Equation.3">
                  <p:embed/>
                </p:oleObj>
              </mc:Choice>
              <mc:Fallback>
                <p:oleObj name="Equation" r:id="rId7" imgW="24765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0438" y="2051050"/>
                        <a:ext cx="634841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399" name="Object 7"/>
          <p:cNvGraphicFramePr>
            <a:graphicFrameLocks noChangeAspect="1"/>
          </p:cNvGraphicFramePr>
          <p:nvPr>
            <p:extLst>
              <p:ext uri="{D42A27DB-BD31-4B8C-83A1-F6EECF244321}">
                <p14:modId xmlns:p14="http://schemas.microsoft.com/office/powerpoint/2010/main" val="403709930"/>
              </p:ext>
            </p:extLst>
          </p:nvPr>
        </p:nvGraphicFramePr>
        <p:xfrm>
          <a:off x="6769282" y="1516394"/>
          <a:ext cx="569913" cy="534987"/>
        </p:xfrm>
        <a:graphic>
          <a:graphicData uri="http://schemas.openxmlformats.org/presentationml/2006/ole">
            <mc:AlternateContent xmlns:mc="http://schemas.openxmlformats.org/markup-compatibility/2006">
              <mc:Choice xmlns:v="urn:schemas-microsoft-com:vml" Requires="v">
                <p:oleObj spid="_x0000_s18557" name="Equation" r:id="rId9" imgW="215713" imgH="203024" progId="Equation.3">
                  <p:embed/>
                </p:oleObj>
              </mc:Choice>
              <mc:Fallback>
                <p:oleObj name="Equation" r:id="rId9" imgW="215713" imgH="203024"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9282" y="1516394"/>
                        <a:ext cx="569913" cy="534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0" name="Object 4"/>
          <p:cNvGraphicFramePr>
            <a:graphicFrameLocks noChangeAspect="1"/>
          </p:cNvGraphicFramePr>
          <p:nvPr/>
        </p:nvGraphicFramePr>
        <p:xfrm>
          <a:off x="1649413" y="3860800"/>
          <a:ext cx="4938712" cy="584200"/>
        </p:xfrm>
        <a:graphic>
          <a:graphicData uri="http://schemas.openxmlformats.org/presentationml/2006/ole">
            <mc:AlternateContent xmlns:mc="http://schemas.openxmlformats.org/markup-compatibility/2006">
              <mc:Choice xmlns:v="urn:schemas-microsoft-com:vml" Requires="v">
                <p:oleObj spid="_x0000_s18558" name="Equation" r:id="rId11" imgW="1930400" imgH="228600" progId="Equation.3">
                  <p:embed/>
                </p:oleObj>
              </mc:Choice>
              <mc:Fallback>
                <p:oleObj name="Equation" r:id="rId11" imgW="19304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49413" y="3860800"/>
                        <a:ext cx="49387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01" name="Object 7"/>
          <p:cNvGraphicFramePr>
            <a:graphicFrameLocks noChangeAspect="1"/>
          </p:cNvGraphicFramePr>
          <p:nvPr>
            <p:extLst>
              <p:ext uri="{D42A27DB-BD31-4B8C-83A1-F6EECF244321}">
                <p14:modId xmlns:p14="http://schemas.microsoft.com/office/powerpoint/2010/main" val="3727358632"/>
              </p:ext>
            </p:extLst>
          </p:nvPr>
        </p:nvGraphicFramePr>
        <p:xfrm>
          <a:off x="1763713" y="4396450"/>
          <a:ext cx="1728787" cy="493712"/>
        </p:xfrm>
        <a:graphic>
          <a:graphicData uri="http://schemas.openxmlformats.org/presentationml/2006/ole">
            <mc:AlternateContent xmlns:mc="http://schemas.openxmlformats.org/markup-compatibility/2006">
              <mc:Choice xmlns:v="urn:schemas-microsoft-com:vml" Requires="v">
                <p:oleObj spid="_x0000_s18559" name="Equation" r:id="rId13" imgW="710891" imgH="203112" progId="Equation.3">
                  <p:embed/>
                </p:oleObj>
              </mc:Choice>
              <mc:Fallback>
                <p:oleObj name="Equation" r:id="rId13" imgW="710891" imgH="20311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63713" y="4396450"/>
                        <a:ext cx="1728787"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9024247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p:cNvSpPr>
          <p:nvPr>
            <p:ph type="title"/>
          </p:nvPr>
        </p:nvSpPr>
        <p:spPr/>
        <p:txBody>
          <a:bodyPr/>
          <a:lstStyle/>
          <a:p>
            <a:pPr eaLnBrk="1" hangingPunct="1"/>
            <a:r>
              <a:rPr lang="en-GB" altLang="en-US" smtClean="0"/>
              <a:t>Stability of the equilibria</a:t>
            </a:r>
          </a:p>
        </p:txBody>
      </p:sp>
      <p:sp>
        <p:nvSpPr>
          <p:cNvPr id="60419" name="Rectangle 3"/>
          <p:cNvSpPr>
            <a:spLocks noGrp="1"/>
          </p:cNvSpPr>
          <p:nvPr>
            <p:ph type="body" sz="half" idx="1"/>
          </p:nvPr>
        </p:nvSpPr>
        <p:spPr>
          <a:xfrm>
            <a:off x="457200" y="1600200"/>
            <a:ext cx="7715250" cy="4525963"/>
          </a:xfrm>
        </p:spPr>
        <p:txBody>
          <a:bodyPr/>
          <a:lstStyle/>
          <a:p>
            <a:pPr eaLnBrk="1" hangingPunct="1"/>
            <a:r>
              <a:rPr lang="en-GB" altLang="en-US" sz="2800" smtClean="0"/>
              <a:t>For the logistic model this gives us as the linearised dynamics close to equilibrium: </a:t>
            </a:r>
          </a:p>
          <a:p>
            <a:pPr eaLnBrk="1" hangingPunct="1"/>
            <a:endParaRPr lang="en-GB" altLang="en-US" sz="2800" smtClean="0"/>
          </a:p>
          <a:p>
            <a:pPr eaLnBrk="1" hangingPunct="1"/>
            <a:endParaRPr lang="en-GB" altLang="en-US" sz="2800" smtClean="0"/>
          </a:p>
        </p:txBody>
      </p:sp>
      <p:graphicFrame>
        <p:nvGraphicFramePr>
          <p:cNvPr id="60420" name="Object 4"/>
          <p:cNvGraphicFramePr>
            <a:graphicFrameLocks noChangeAspect="1"/>
          </p:cNvGraphicFramePr>
          <p:nvPr/>
        </p:nvGraphicFramePr>
        <p:xfrm>
          <a:off x="2627313" y="3068638"/>
          <a:ext cx="3032125" cy="1079500"/>
        </p:xfrm>
        <a:graphic>
          <a:graphicData uri="http://schemas.openxmlformats.org/presentationml/2006/ole">
            <mc:AlternateContent xmlns:mc="http://schemas.openxmlformats.org/markup-compatibility/2006">
              <mc:Choice xmlns:v="urn:schemas-microsoft-com:vml" Requires="v">
                <p:oleObj spid="_x0000_s19478" name="Equation" r:id="rId3" imgW="1104900" imgH="393700" progId="Equation.3">
                  <p:embed/>
                </p:oleObj>
              </mc:Choice>
              <mc:Fallback>
                <p:oleObj name="Equation" r:id="rId3" imgW="11049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3068638"/>
                        <a:ext cx="3032125"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408281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p:cNvSpPr>
          <p:nvPr>
            <p:ph type="title"/>
          </p:nvPr>
        </p:nvSpPr>
        <p:spPr>
          <a:xfrm>
            <a:off x="741552" y="274638"/>
            <a:ext cx="8229601" cy="1143000"/>
          </a:xfrm>
        </p:spPr>
        <p:txBody>
          <a:bodyPr/>
          <a:lstStyle/>
          <a:p>
            <a:pPr eaLnBrk="1" hangingPunct="1"/>
            <a:r>
              <a:rPr lang="en-GB" altLang="en-US" dirty="0" smtClean="0"/>
              <a:t>Stability of</a:t>
            </a:r>
          </a:p>
        </p:txBody>
      </p:sp>
      <p:sp>
        <p:nvSpPr>
          <p:cNvPr id="61443" name="Rectangle 3"/>
          <p:cNvSpPr>
            <a:spLocks noGrp="1"/>
          </p:cNvSpPr>
          <p:nvPr>
            <p:ph type="body" sz="half" idx="1"/>
          </p:nvPr>
        </p:nvSpPr>
        <p:spPr>
          <a:xfrm>
            <a:off x="457200" y="1600200"/>
            <a:ext cx="8147050" cy="4525963"/>
          </a:xfrm>
        </p:spPr>
        <p:txBody>
          <a:bodyPr/>
          <a:lstStyle/>
          <a:p>
            <a:pPr eaLnBrk="1" hangingPunct="1">
              <a:lnSpc>
                <a:spcPct val="90000"/>
              </a:lnSpc>
            </a:pPr>
            <a:r>
              <a:rPr lang="en-GB" altLang="en-US" sz="2800" smtClean="0"/>
              <a:t>The dynamics close to equilibrium are approximately: </a:t>
            </a:r>
          </a:p>
          <a:p>
            <a:pPr eaLnBrk="1" hangingPunct="1">
              <a:lnSpc>
                <a:spcPct val="90000"/>
              </a:lnSpc>
            </a:pPr>
            <a:endParaRPr lang="en-GB" altLang="en-US" sz="2800" smtClean="0"/>
          </a:p>
          <a:p>
            <a:pPr eaLnBrk="1" hangingPunct="1">
              <a:lnSpc>
                <a:spcPct val="90000"/>
              </a:lnSpc>
            </a:pPr>
            <a:endParaRPr lang="en-GB" altLang="en-US" sz="2800" smtClean="0"/>
          </a:p>
          <a:p>
            <a:pPr eaLnBrk="1" hangingPunct="1">
              <a:lnSpc>
                <a:spcPct val="90000"/>
              </a:lnSpc>
            </a:pPr>
            <a:r>
              <a:rPr lang="en-GB" altLang="en-US" sz="2800" smtClean="0"/>
              <a:t>With solution </a:t>
            </a:r>
          </a:p>
          <a:p>
            <a:pPr eaLnBrk="1" hangingPunct="1">
              <a:lnSpc>
                <a:spcPct val="90000"/>
              </a:lnSpc>
            </a:pPr>
            <a:endParaRPr lang="en-GB" altLang="en-US" sz="2800" smtClean="0"/>
          </a:p>
          <a:p>
            <a:pPr eaLnBrk="1" hangingPunct="1">
              <a:lnSpc>
                <a:spcPct val="90000"/>
              </a:lnSpc>
            </a:pPr>
            <a:r>
              <a:rPr lang="en-GB" altLang="en-US" sz="2800" smtClean="0"/>
              <a:t>The rate </a:t>
            </a:r>
            <a:r>
              <a:rPr lang="en-GB" altLang="en-US" sz="2800" i="1" smtClean="0"/>
              <a:t>rk</a:t>
            </a:r>
            <a:r>
              <a:rPr lang="en-GB" altLang="en-US" sz="2800" smtClean="0"/>
              <a:t> is called the eigenvalue</a:t>
            </a:r>
          </a:p>
          <a:p>
            <a:pPr eaLnBrk="1" hangingPunct="1">
              <a:lnSpc>
                <a:spcPct val="90000"/>
              </a:lnSpc>
            </a:pPr>
            <a:r>
              <a:rPr lang="en-GB" altLang="en-US" sz="2800" smtClean="0">
                <a:latin typeface="Arial" panose="020B0604020202020204" pitchFamily="34" charset="0"/>
              </a:rPr>
              <a:t>The </a:t>
            </a:r>
            <a:r>
              <a:rPr lang="en-GB" altLang="en-US" sz="2800" smtClean="0"/>
              <a:t> equilibrium is stable if </a:t>
            </a:r>
            <a:r>
              <a:rPr lang="en-GB" altLang="en-US" sz="2800" i="1" smtClean="0"/>
              <a:t>rk</a:t>
            </a:r>
            <a:r>
              <a:rPr lang="en-GB" altLang="en-US" sz="2800" smtClean="0"/>
              <a:t>&lt;0 </a:t>
            </a:r>
          </a:p>
          <a:p>
            <a:pPr eaLnBrk="1" hangingPunct="1">
              <a:lnSpc>
                <a:spcPct val="90000"/>
              </a:lnSpc>
              <a:buFont typeface="Arial" panose="020B0604020202020204" pitchFamily="34" charset="0"/>
              <a:buNone/>
            </a:pPr>
            <a:r>
              <a:rPr lang="en-GB" altLang="en-US" sz="2800" smtClean="0"/>
              <a:t>	and unstable if </a:t>
            </a:r>
            <a:r>
              <a:rPr lang="en-GB" altLang="en-US" sz="2800" i="1" smtClean="0"/>
              <a:t>rk</a:t>
            </a:r>
            <a:r>
              <a:rPr lang="en-GB" altLang="en-US" sz="2800" smtClean="0"/>
              <a:t>&gt;0</a:t>
            </a:r>
          </a:p>
          <a:p>
            <a:pPr eaLnBrk="1" hangingPunct="1">
              <a:lnSpc>
                <a:spcPct val="90000"/>
              </a:lnSpc>
            </a:pPr>
            <a:endParaRPr lang="en-GB" altLang="en-US" sz="2800" smtClean="0"/>
          </a:p>
        </p:txBody>
      </p:sp>
      <p:graphicFrame>
        <p:nvGraphicFramePr>
          <p:cNvPr id="61444" name="Object 12"/>
          <p:cNvGraphicFramePr>
            <a:graphicFrameLocks noChangeAspect="1"/>
          </p:cNvGraphicFramePr>
          <p:nvPr>
            <p:ph sz="quarter" idx="3"/>
            <p:extLst>
              <p:ext uri="{D42A27DB-BD31-4B8C-83A1-F6EECF244321}">
                <p14:modId xmlns:p14="http://schemas.microsoft.com/office/powerpoint/2010/main" val="2553727014"/>
              </p:ext>
            </p:extLst>
          </p:nvPr>
        </p:nvGraphicFramePr>
        <p:xfrm>
          <a:off x="3417457" y="481013"/>
          <a:ext cx="1441450" cy="641350"/>
        </p:xfrm>
        <a:graphic>
          <a:graphicData uri="http://schemas.openxmlformats.org/presentationml/2006/ole">
            <mc:AlternateContent xmlns:mc="http://schemas.openxmlformats.org/markup-compatibility/2006">
              <mc:Choice xmlns:v="urn:schemas-microsoft-com:vml" Requires="v">
                <p:oleObj spid="_x0000_s20542" name="Equation" r:id="rId3" imgW="457002" imgH="203112" progId="Equation.3">
                  <p:embed/>
                </p:oleObj>
              </mc:Choice>
              <mc:Fallback>
                <p:oleObj name="Equation" r:id="rId3" imgW="457002"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7457" y="481013"/>
                        <a:ext cx="14414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45" name="Object 9"/>
          <p:cNvGraphicFramePr>
            <a:graphicFrameLocks noChangeAspect="1"/>
          </p:cNvGraphicFramePr>
          <p:nvPr/>
        </p:nvGraphicFramePr>
        <p:xfrm>
          <a:off x="3992563" y="2060575"/>
          <a:ext cx="1568450" cy="1079500"/>
        </p:xfrm>
        <a:graphic>
          <a:graphicData uri="http://schemas.openxmlformats.org/presentationml/2006/ole">
            <mc:AlternateContent xmlns:mc="http://schemas.openxmlformats.org/markup-compatibility/2006">
              <mc:Choice xmlns:v="urn:schemas-microsoft-com:vml" Requires="v">
                <p:oleObj spid="_x0000_s20543" name="Equation" r:id="rId5" imgW="571252" imgH="393529" progId="Equation.3">
                  <p:embed/>
                </p:oleObj>
              </mc:Choice>
              <mc:Fallback>
                <p:oleObj name="Equation" r:id="rId5" imgW="571252"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2563" y="2060575"/>
                        <a:ext cx="1568450"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46" name="Object 14"/>
          <p:cNvGraphicFramePr>
            <a:graphicFrameLocks noChangeAspect="1"/>
          </p:cNvGraphicFramePr>
          <p:nvPr>
            <p:ph sz="quarter" idx="2"/>
          </p:nvPr>
        </p:nvGraphicFramePr>
        <p:xfrm>
          <a:off x="3924300" y="3284538"/>
          <a:ext cx="2541588" cy="665162"/>
        </p:xfrm>
        <a:graphic>
          <a:graphicData uri="http://schemas.openxmlformats.org/presentationml/2006/ole">
            <mc:AlternateContent xmlns:mc="http://schemas.openxmlformats.org/markup-compatibility/2006">
              <mc:Choice xmlns:v="urn:schemas-microsoft-com:vml" Requires="v">
                <p:oleObj spid="_x0000_s20544" name="Equation" r:id="rId7" imgW="876300" imgH="228600" progId="Equation.3">
                  <p:embed/>
                </p:oleObj>
              </mc:Choice>
              <mc:Fallback>
                <p:oleObj name="Equation" r:id="rId7" imgW="8763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4300" y="3284538"/>
                        <a:ext cx="2541588"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408523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p:cNvSpPr>
          <p:nvPr>
            <p:ph type="title" sz="quarter"/>
          </p:nvPr>
        </p:nvSpPr>
        <p:spPr>
          <a:xfrm>
            <a:off x="601736" y="274638"/>
            <a:ext cx="8229600" cy="1143000"/>
          </a:xfrm>
        </p:spPr>
        <p:txBody>
          <a:bodyPr/>
          <a:lstStyle/>
          <a:p>
            <a:pPr eaLnBrk="1" hangingPunct="1"/>
            <a:r>
              <a:rPr lang="en-GB" altLang="en-US" dirty="0" smtClean="0"/>
              <a:t>Stability of</a:t>
            </a:r>
          </a:p>
        </p:txBody>
      </p:sp>
      <p:graphicFrame>
        <p:nvGraphicFramePr>
          <p:cNvPr id="62467" name="Object 10"/>
          <p:cNvGraphicFramePr>
            <a:graphicFrameLocks noChangeAspect="1"/>
          </p:cNvGraphicFramePr>
          <p:nvPr>
            <p:ph sz="quarter" idx="2"/>
          </p:nvPr>
        </p:nvGraphicFramePr>
        <p:xfrm>
          <a:off x="5868988" y="2349500"/>
          <a:ext cx="358775" cy="503238"/>
        </p:xfrm>
        <a:graphic>
          <a:graphicData uri="http://schemas.openxmlformats.org/presentationml/2006/ole">
            <mc:AlternateContent xmlns:mc="http://schemas.openxmlformats.org/markup-compatibility/2006">
              <mc:Choice xmlns:v="urn:schemas-microsoft-com:vml" Requires="v">
                <p:oleObj spid="_x0000_s21586" name="Equation" r:id="rId3" imgW="126725" imgH="177415" progId="Equation.3">
                  <p:embed/>
                </p:oleObj>
              </mc:Choice>
              <mc:Fallback>
                <p:oleObj name="Equation" r:id="rId3" imgW="126725" imgH="17741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988" y="2349500"/>
                        <a:ext cx="358775"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33"/>
          <p:cNvGrpSpPr>
            <a:grpSpLocks/>
          </p:cNvGrpSpPr>
          <p:nvPr/>
        </p:nvGrpSpPr>
        <p:grpSpPr bwMode="auto">
          <a:xfrm>
            <a:off x="1619250" y="3846513"/>
            <a:ext cx="4629150" cy="3038475"/>
            <a:chOff x="1020" y="2423"/>
            <a:chExt cx="2916" cy="1914"/>
          </a:xfrm>
        </p:grpSpPr>
        <p:pic>
          <p:nvPicPr>
            <p:cNvPr id="62477"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 y="2423"/>
              <a:ext cx="2676" cy="1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2478" name="Object 17"/>
            <p:cNvGraphicFramePr>
              <a:graphicFrameLocks noChangeAspect="1"/>
            </p:cNvGraphicFramePr>
            <p:nvPr/>
          </p:nvGraphicFramePr>
          <p:xfrm>
            <a:off x="3742" y="4065"/>
            <a:ext cx="194" cy="272"/>
          </p:xfrm>
          <a:graphic>
            <a:graphicData uri="http://schemas.openxmlformats.org/presentationml/2006/ole">
              <mc:AlternateContent xmlns:mc="http://schemas.openxmlformats.org/markup-compatibility/2006">
                <mc:Choice xmlns:v="urn:schemas-microsoft-com:vml" Requires="v">
                  <p:oleObj spid="_x0000_s21587" name="Equation" r:id="rId6" imgW="126725" imgH="177415" progId="Equation.3">
                    <p:embed/>
                  </p:oleObj>
                </mc:Choice>
                <mc:Fallback>
                  <p:oleObj name="Equation" r:id="rId6" imgW="126725" imgH="17741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2" y="4065"/>
                          <a:ext cx="194"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79" name="Object 11"/>
            <p:cNvGraphicFramePr>
              <a:graphicFrameLocks noChangeAspect="1"/>
            </p:cNvGraphicFramePr>
            <p:nvPr/>
          </p:nvGraphicFramePr>
          <p:xfrm>
            <a:off x="1020" y="2512"/>
            <a:ext cx="262" cy="247"/>
          </p:xfrm>
          <a:graphic>
            <a:graphicData uri="http://schemas.openxmlformats.org/presentationml/2006/ole">
              <mc:AlternateContent xmlns:mc="http://schemas.openxmlformats.org/markup-compatibility/2006">
                <mc:Choice xmlns:v="urn:schemas-microsoft-com:vml" Requires="v">
                  <p:oleObj spid="_x0000_s21588" name="Equation" r:id="rId7" imgW="215713" imgH="203024" progId="Equation.3">
                    <p:embed/>
                  </p:oleObj>
                </mc:Choice>
                <mc:Fallback>
                  <p:oleObj name="Equation" r:id="rId7" imgW="215713" imgH="2030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0" y="2512"/>
                          <a:ext cx="262"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2469" name="Text Box 21"/>
          <p:cNvSpPr txBox="1">
            <a:spLocks noChangeArrowheads="1"/>
          </p:cNvSpPr>
          <p:nvPr/>
        </p:nvSpPr>
        <p:spPr bwMode="auto">
          <a:xfrm>
            <a:off x="395288" y="2285600"/>
            <a:ext cx="2305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dirty="0">
                <a:latin typeface="Times New Roman" panose="02020603050405020304" pitchFamily="18" charset="0"/>
              </a:rPr>
              <a:t>Eigenvalue</a:t>
            </a:r>
          </a:p>
        </p:txBody>
      </p:sp>
      <p:grpSp>
        <p:nvGrpSpPr>
          <p:cNvPr id="3" name="Group 29"/>
          <p:cNvGrpSpPr>
            <a:grpSpLocks/>
          </p:cNvGrpSpPr>
          <p:nvPr/>
        </p:nvGrpSpPr>
        <p:grpSpPr bwMode="auto">
          <a:xfrm>
            <a:off x="3132138" y="4292600"/>
            <a:ext cx="1800225" cy="1728788"/>
            <a:chOff x="1973" y="2704"/>
            <a:chExt cx="1134" cy="1089"/>
          </a:xfrm>
        </p:grpSpPr>
        <p:sp>
          <p:nvSpPr>
            <p:cNvPr id="62473" name="Line 24"/>
            <p:cNvSpPr>
              <a:spLocks noChangeShapeType="1"/>
            </p:cNvSpPr>
            <p:nvPr/>
          </p:nvSpPr>
          <p:spPr bwMode="auto">
            <a:xfrm>
              <a:off x="1973" y="2704"/>
              <a:ext cx="0" cy="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62474" name="Line 25"/>
            <p:cNvSpPr>
              <a:spLocks noChangeShapeType="1"/>
            </p:cNvSpPr>
            <p:nvPr/>
          </p:nvSpPr>
          <p:spPr bwMode="auto">
            <a:xfrm flipV="1">
              <a:off x="1973" y="3475"/>
              <a:ext cx="0" cy="31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62475" name="Line 26"/>
            <p:cNvSpPr>
              <a:spLocks noChangeShapeType="1"/>
            </p:cNvSpPr>
            <p:nvPr/>
          </p:nvSpPr>
          <p:spPr bwMode="auto">
            <a:xfrm flipV="1">
              <a:off x="3107" y="2704"/>
              <a:ext cx="0" cy="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62476" name="Line 27"/>
            <p:cNvSpPr>
              <a:spLocks noChangeShapeType="1"/>
            </p:cNvSpPr>
            <p:nvPr/>
          </p:nvSpPr>
          <p:spPr bwMode="auto">
            <a:xfrm>
              <a:off x="3107" y="3430"/>
              <a:ext cx="0" cy="31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grpSp>
      <p:pic>
        <p:nvPicPr>
          <p:cNvPr id="62471" name="Picture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1050" y="1268413"/>
            <a:ext cx="3744913"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2472" name="Object 32"/>
          <p:cNvGraphicFramePr>
            <a:graphicFrameLocks noChangeAspect="1"/>
          </p:cNvGraphicFramePr>
          <p:nvPr>
            <p:ph sz="quarter" idx="3"/>
            <p:extLst>
              <p:ext uri="{D42A27DB-BD31-4B8C-83A1-F6EECF244321}">
                <p14:modId xmlns:p14="http://schemas.microsoft.com/office/powerpoint/2010/main" val="494255324"/>
              </p:ext>
            </p:extLst>
          </p:nvPr>
        </p:nvGraphicFramePr>
        <p:xfrm>
          <a:off x="3327439" y="404813"/>
          <a:ext cx="1658938" cy="738187"/>
        </p:xfrm>
        <a:graphic>
          <a:graphicData uri="http://schemas.openxmlformats.org/presentationml/2006/ole">
            <mc:AlternateContent xmlns:mc="http://schemas.openxmlformats.org/markup-compatibility/2006">
              <mc:Choice xmlns:v="urn:schemas-microsoft-com:vml" Requires="v">
                <p:oleObj spid="_x0000_s21589" name="Equation" r:id="rId10" imgW="457002" imgH="203112" progId="Equation.3">
                  <p:embed/>
                </p:oleObj>
              </mc:Choice>
              <mc:Fallback>
                <p:oleObj name="Equation" r:id="rId10" imgW="457002" imgH="20311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27439" y="404813"/>
                        <a:ext cx="1658938" cy="738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57419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p:cNvSpPr>
          <p:nvPr>
            <p:ph type="title"/>
          </p:nvPr>
        </p:nvSpPr>
        <p:spPr>
          <a:xfrm>
            <a:off x="700610" y="274638"/>
            <a:ext cx="8229601" cy="1143000"/>
          </a:xfrm>
        </p:spPr>
        <p:txBody>
          <a:bodyPr/>
          <a:lstStyle/>
          <a:p>
            <a:pPr eaLnBrk="1" hangingPunct="1"/>
            <a:r>
              <a:rPr lang="en-GB" altLang="en-US" dirty="0" smtClean="0"/>
              <a:t>Stability of</a:t>
            </a:r>
          </a:p>
        </p:txBody>
      </p:sp>
      <p:sp>
        <p:nvSpPr>
          <p:cNvPr id="63491" name="Rectangle 3"/>
          <p:cNvSpPr>
            <a:spLocks noGrp="1"/>
          </p:cNvSpPr>
          <p:nvPr>
            <p:ph type="body" sz="half" idx="1"/>
          </p:nvPr>
        </p:nvSpPr>
        <p:spPr>
          <a:xfrm>
            <a:off x="457200" y="1600200"/>
            <a:ext cx="8147050" cy="4525963"/>
          </a:xfrm>
        </p:spPr>
        <p:txBody>
          <a:bodyPr/>
          <a:lstStyle/>
          <a:p>
            <a:pPr eaLnBrk="1" hangingPunct="1"/>
            <a:r>
              <a:rPr lang="en-GB" altLang="en-US" sz="2800" smtClean="0"/>
              <a:t>The dynamics close to equilibrium are approximately: </a:t>
            </a:r>
          </a:p>
          <a:p>
            <a:pPr eaLnBrk="1" hangingPunct="1"/>
            <a:endParaRPr lang="en-GB" altLang="en-US" sz="2800" smtClean="0"/>
          </a:p>
          <a:p>
            <a:pPr eaLnBrk="1" hangingPunct="1"/>
            <a:endParaRPr lang="en-GB" altLang="en-US" sz="2800" smtClean="0"/>
          </a:p>
          <a:p>
            <a:pPr eaLnBrk="1" hangingPunct="1"/>
            <a:endParaRPr lang="en-GB" altLang="en-US" sz="2800" smtClean="0"/>
          </a:p>
          <a:p>
            <a:pPr eaLnBrk="1" hangingPunct="1"/>
            <a:r>
              <a:rPr lang="en-GB" altLang="en-US" sz="2800" smtClean="0">
                <a:latin typeface="Arial" panose="020B0604020202020204" pitchFamily="34" charset="0"/>
              </a:rPr>
              <a:t>The </a:t>
            </a:r>
            <a:r>
              <a:rPr lang="en-GB" altLang="en-US" sz="2800" smtClean="0"/>
              <a:t> equilibrium is unstable if </a:t>
            </a:r>
            <a:r>
              <a:rPr lang="en-GB" altLang="en-US" sz="2800" i="1" smtClean="0"/>
              <a:t>rk</a:t>
            </a:r>
            <a:r>
              <a:rPr lang="en-GB" altLang="en-US" sz="2800" smtClean="0"/>
              <a:t>&lt;0 </a:t>
            </a:r>
          </a:p>
          <a:p>
            <a:pPr eaLnBrk="1" hangingPunct="1">
              <a:buFont typeface="Arial" panose="020B0604020202020204" pitchFamily="34" charset="0"/>
              <a:buNone/>
            </a:pPr>
            <a:r>
              <a:rPr lang="en-GB" altLang="en-US" sz="2800" smtClean="0"/>
              <a:t>	and stable if </a:t>
            </a:r>
            <a:r>
              <a:rPr lang="en-GB" altLang="en-US" sz="2800" i="1" smtClean="0"/>
              <a:t>rk</a:t>
            </a:r>
            <a:r>
              <a:rPr lang="en-GB" altLang="en-US" sz="2800" smtClean="0"/>
              <a:t>&gt;0</a:t>
            </a:r>
          </a:p>
          <a:p>
            <a:pPr eaLnBrk="1" hangingPunct="1"/>
            <a:endParaRPr lang="en-GB" altLang="en-US" sz="2800" smtClean="0"/>
          </a:p>
        </p:txBody>
      </p:sp>
      <p:graphicFrame>
        <p:nvGraphicFramePr>
          <p:cNvPr id="63492" name="Object 4"/>
          <p:cNvGraphicFramePr>
            <a:graphicFrameLocks noChangeAspect="1"/>
          </p:cNvGraphicFramePr>
          <p:nvPr/>
        </p:nvGraphicFramePr>
        <p:xfrm>
          <a:off x="3871913" y="2060575"/>
          <a:ext cx="1811337" cy="1079500"/>
        </p:xfrm>
        <a:graphic>
          <a:graphicData uri="http://schemas.openxmlformats.org/presentationml/2006/ole">
            <mc:AlternateContent xmlns:mc="http://schemas.openxmlformats.org/markup-compatibility/2006">
              <mc:Choice xmlns:v="urn:schemas-microsoft-com:vml" Requires="v">
                <p:oleObj spid="_x0000_s22570" name="Equation" r:id="rId3" imgW="660113" imgH="393529" progId="Equation.3">
                  <p:embed/>
                </p:oleObj>
              </mc:Choice>
              <mc:Fallback>
                <p:oleObj name="Equation" r:id="rId3" imgW="660113"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1913" y="2060575"/>
                        <a:ext cx="1811337"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493" name="Object 6"/>
          <p:cNvGraphicFramePr>
            <a:graphicFrameLocks noChangeAspect="1"/>
          </p:cNvGraphicFramePr>
          <p:nvPr>
            <p:ph sz="quarter" idx="2"/>
            <p:extLst>
              <p:ext uri="{D42A27DB-BD31-4B8C-83A1-F6EECF244321}">
                <p14:modId xmlns:p14="http://schemas.microsoft.com/office/powerpoint/2010/main" val="1993515201"/>
              </p:ext>
            </p:extLst>
          </p:nvPr>
        </p:nvGraphicFramePr>
        <p:xfrm>
          <a:off x="3321921" y="435306"/>
          <a:ext cx="1625600" cy="1582738"/>
        </p:xfrm>
        <a:graphic>
          <a:graphicData uri="http://schemas.openxmlformats.org/presentationml/2006/ole">
            <mc:AlternateContent xmlns:mc="http://schemas.openxmlformats.org/markup-compatibility/2006">
              <mc:Choice xmlns:v="urn:schemas-microsoft-com:vml" Requires="v">
                <p:oleObj spid="_x0000_s22571" name="Equation" r:id="rId5" imgW="469900" imgH="457200" progId="Equation.3">
                  <p:embed/>
                </p:oleObj>
              </mc:Choice>
              <mc:Fallback>
                <p:oleObj name="Equation" r:id="rId5" imgW="4699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1921" y="435306"/>
                        <a:ext cx="1625600" cy="1582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494" name="Rectangle 8"/>
          <p:cNvSpPr>
            <a:spLocks noGrp="1"/>
          </p:cNvSpPr>
          <p:nvPr>
            <p:ph sz="quarter" idx="3"/>
          </p:nvPr>
        </p:nvSpPr>
        <p:spPr/>
        <p:txBody>
          <a:bodyPr/>
          <a:lstStyle/>
          <a:p>
            <a:pPr eaLnBrk="1" hangingPunct="1"/>
            <a:endParaRPr lang="en-US" altLang="en-US" sz="2400" smtClean="0"/>
          </a:p>
        </p:txBody>
      </p:sp>
    </p:spTree>
    <p:extLst>
      <p:ext uri="{BB962C8B-B14F-4D97-AF65-F5344CB8AC3E}">
        <p14:creationId xmlns:p14="http://schemas.microsoft.com/office/powerpoint/2010/main" val="14237465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8"/>
          <p:cNvGrpSpPr>
            <a:grpSpLocks/>
          </p:cNvGrpSpPr>
          <p:nvPr/>
        </p:nvGrpSpPr>
        <p:grpSpPr bwMode="auto">
          <a:xfrm>
            <a:off x="1619250" y="4005263"/>
            <a:ext cx="4629150" cy="2879725"/>
            <a:chOff x="1020" y="2523"/>
            <a:chExt cx="2916" cy="1814"/>
          </a:xfrm>
        </p:grpSpPr>
        <p:graphicFrame>
          <p:nvGraphicFramePr>
            <p:cNvPr id="64527" name="Object 6"/>
            <p:cNvGraphicFramePr>
              <a:graphicFrameLocks noChangeAspect="1"/>
            </p:cNvGraphicFramePr>
            <p:nvPr/>
          </p:nvGraphicFramePr>
          <p:xfrm>
            <a:off x="3742" y="4065"/>
            <a:ext cx="194" cy="272"/>
          </p:xfrm>
          <a:graphic>
            <a:graphicData uri="http://schemas.openxmlformats.org/presentationml/2006/ole">
              <mc:AlternateContent xmlns:mc="http://schemas.openxmlformats.org/markup-compatibility/2006">
                <mc:Choice xmlns:v="urn:schemas-microsoft-com:vml" Requires="v">
                  <p:oleObj spid="_x0000_s23634" name="Equation" r:id="rId3" imgW="126725" imgH="177415" progId="Equation.3">
                    <p:embed/>
                  </p:oleObj>
                </mc:Choice>
                <mc:Fallback>
                  <p:oleObj name="Equation" r:id="rId3" imgW="126725" imgH="17741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2" y="4065"/>
                          <a:ext cx="194"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4528"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7" y="2569"/>
              <a:ext cx="2495" cy="1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4529" name="Object 25"/>
            <p:cNvGraphicFramePr>
              <a:graphicFrameLocks noChangeAspect="1"/>
            </p:cNvGraphicFramePr>
            <p:nvPr/>
          </p:nvGraphicFramePr>
          <p:xfrm>
            <a:off x="1020" y="2523"/>
            <a:ext cx="363" cy="342"/>
          </p:xfrm>
          <a:graphic>
            <a:graphicData uri="http://schemas.openxmlformats.org/presentationml/2006/ole">
              <mc:AlternateContent xmlns:mc="http://schemas.openxmlformats.org/markup-compatibility/2006">
                <mc:Choice xmlns:v="urn:schemas-microsoft-com:vml" Requires="v">
                  <p:oleObj spid="_x0000_s23635" name="Equation" r:id="rId6" imgW="215713" imgH="203024" progId="Equation.3">
                    <p:embed/>
                  </p:oleObj>
                </mc:Choice>
                <mc:Fallback>
                  <p:oleObj name="Equation" r:id="rId6" imgW="215713" imgH="203024"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0" y="2523"/>
                          <a:ext cx="363" cy="3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4515" name="Rectangle 2"/>
          <p:cNvSpPr>
            <a:spLocks noGrp="1"/>
          </p:cNvSpPr>
          <p:nvPr>
            <p:ph type="title" sz="quarter"/>
          </p:nvPr>
        </p:nvSpPr>
        <p:spPr>
          <a:xfrm>
            <a:off x="588090" y="274638"/>
            <a:ext cx="8229600" cy="1143000"/>
          </a:xfrm>
        </p:spPr>
        <p:txBody>
          <a:bodyPr/>
          <a:lstStyle/>
          <a:p>
            <a:pPr eaLnBrk="1" hangingPunct="1"/>
            <a:r>
              <a:rPr lang="en-GB" altLang="en-US" dirty="0" smtClean="0"/>
              <a:t>Stability of</a:t>
            </a:r>
          </a:p>
        </p:txBody>
      </p:sp>
      <p:graphicFrame>
        <p:nvGraphicFramePr>
          <p:cNvPr id="64516" name="Object 3"/>
          <p:cNvGraphicFramePr>
            <a:graphicFrameLocks noChangeAspect="1"/>
          </p:cNvGraphicFramePr>
          <p:nvPr>
            <p:ph sz="quarter" idx="2"/>
          </p:nvPr>
        </p:nvGraphicFramePr>
        <p:xfrm>
          <a:off x="5868988" y="2349500"/>
          <a:ext cx="358775" cy="503238"/>
        </p:xfrm>
        <a:graphic>
          <a:graphicData uri="http://schemas.openxmlformats.org/presentationml/2006/ole">
            <mc:AlternateContent xmlns:mc="http://schemas.openxmlformats.org/markup-compatibility/2006">
              <mc:Choice xmlns:v="urn:schemas-microsoft-com:vml" Requires="v">
                <p:oleObj spid="_x0000_s23636" name="Equation" r:id="rId8" imgW="126725" imgH="177415" progId="Equation.3">
                  <p:embed/>
                </p:oleObj>
              </mc:Choice>
              <mc:Fallback>
                <p:oleObj name="Equation" r:id="rId8" imgW="126725" imgH="17741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988" y="2349500"/>
                        <a:ext cx="358775"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17" name="Text Box 8"/>
          <p:cNvSpPr txBox="1">
            <a:spLocks noChangeArrowheads="1"/>
          </p:cNvSpPr>
          <p:nvPr/>
        </p:nvSpPr>
        <p:spPr bwMode="auto">
          <a:xfrm>
            <a:off x="395288" y="1125538"/>
            <a:ext cx="2305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Times New Roman" panose="02020603050405020304" pitchFamily="18" charset="0"/>
              </a:rPr>
              <a:t>Eigenvalue</a:t>
            </a:r>
          </a:p>
        </p:txBody>
      </p:sp>
      <p:grpSp>
        <p:nvGrpSpPr>
          <p:cNvPr id="3" name="Group 19"/>
          <p:cNvGrpSpPr>
            <a:grpSpLocks/>
          </p:cNvGrpSpPr>
          <p:nvPr/>
        </p:nvGrpSpPr>
        <p:grpSpPr bwMode="auto">
          <a:xfrm>
            <a:off x="3492500" y="4005263"/>
            <a:ext cx="1439863" cy="2376487"/>
            <a:chOff x="2200" y="2523"/>
            <a:chExt cx="907" cy="1497"/>
          </a:xfrm>
        </p:grpSpPr>
        <p:sp>
          <p:nvSpPr>
            <p:cNvPr id="64523" name="Line 11"/>
            <p:cNvSpPr>
              <a:spLocks noChangeShapeType="1"/>
            </p:cNvSpPr>
            <p:nvPr/>
          </p:nvSpPr>
          <p:spPr bwMode="auto">
            <a:xfrm>
              <a:off x="2200" y="3657"/>
              <a:ext cx="0" cy="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64524" name="Line 12"/>
            <p:cNvSpPr>
              <a:spLocks noChangeShapeType="1"/>
            </p:cNvSpPr>
            <p:nvPr/>
          </p:nvSpPr>
          <p:spPr bwMode="auto">
            <a:xfrm flipV="1">
              <a:off x="2200" y="3158"/>
              <a:ext cx="0" cy="31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64525" name="Line 13"/>
            <p:cNvSpPr>
              <a:spLocks noChangeShapeType="1"/>
            </p:cNvSpPr>
            <p:nvPr/>
          </p:nvSpPr>
          <p:spPr bwMode="auto">
            <a:xfrm flipV="1">
              <a:off x="3107" y="3158"/>
              <a:ext cx="0" cy="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64526" name="Line 14"/>
            <p:cNvSpPr>
              <a:spLocks noChangeShapeType="1"/>
            </p:cNvSpPr>
            <p:nvPr/>
          </p:nvSpPr>
          <p:spPr bwMode="auto">
            <a:xfrm>
              <a:off x="3107" y="2523"/>
              <a:ext cx="0" cy="31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grpSp>
      <p:pic>
        <p:nvPicPr>
          <p:cNvPr id="64519"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1050" y="1196975"/>
            <a:ext cx="3600450"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4520" name="Object 20"/>
          <p:cNvGraphicFramePr>
            <a:graphicFrameLocks noChangeAspect="1"/>
          </p:cNvGraphicFramePr>
          <p:nvPr>
            <p:ph sz="quarter" idx="3"/>
            <p:extLst>
              <p:ext uri="{D42A27DB-BD31-4B8C-83A1-F6EECF244321}">
                <p14:modId xmlns:p14="http://schemas.microsoft.com/office/powerpoint/2010/main" val="1237877796"/>
              </p:ext>
            </p:extLst>
          </p:nvPr>
        </p:nvGraphicFramePr>
        <p:xfrm>
          <a:off x="3292898" y="408010"/>
          <a:ext cx="1655763" cy="1609725"/>
        </p:xfrm>
        <a:graphic>
          <a:graphicData uri="http://schemas.openxmlformats.org/presentationml/2006/ole">
            <mc:AlternateContent xmlns:mc="http://schemas.openxmlformats.org/markup-compatibility/2006">
              <mc:Choice xmlns:v="urn:schemas-microsoft-com:vml" Requires="v">
                <p:oleObj spid="_x0000_s23637" name="Equation" r:id="rId10" imgW="469900" imgH="457200" progId="Equation.3">
                  <p:embed/>
                </p:oleObj>
              </mc:Choice>
              <mc:Fallback>
                <p:oleObj name="Equation" r:id="rId10" imgW="469900" imgH="457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92898" y="408010"/>
                        <a:ext cx="1655763" cy="160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21" name="Rectangle 26"/>
          <p:cNvSpPr>
            <a:spLocks noGrp="1"/>
          </p:cNvSpPr>
          <p:nvPr>
            <p:ph sz="quarter" idx="4"/>
          </p:nvPr>
        </p:nvSpPr>
        <p:spPr/>
        <p:txBody>
          <a:bodyPr/>
          <a:lstStyle/>
          <a:p>
            <a:pPr eaLnBrk="1" hangingPunct="1"/>
            <a:endParaRPr lang="en-US" altLang="en-US" sz="2400" smtClean="0"/>
          </a:p>
        </p:txBody>
      </p:sp>
      <p:sp>
        <p:nvSpPr>
          <p:cNvPr id="64522" name="Rectangle 27"/>
          <p:cNvSpPr>
            <a:spLocks noGrp="1"/>
          </p:cNvSpPr>
          <p:nvPr>
            <p:ph sz="quarter" idx="1"/>
          </p:nvPr>
        </p:nvSpPr>
        <p:spPr/>
        <p:txBody>
          <a:bodyPr/>
          <a:lstStyle/>
          <a:p>
            <a:pPr eaLnBrk="1" hangingPunct="1"/>
            <a:endParaRPr lang="en-US" altLang="en-US" sz="2400" smtClean="0"/>
          </a:p>
        </p:txBody>
      </p:sp>
    </p:spTree>
    <p:extLst>
      <p:ext uri="{BB962C8B-B14F-4D97-AF65-F5344CB8AC3E}">
        <p14:creationId xmlns:p14="http://schemas.microsoft.com/office/powerpoint/2010/main" val="41812132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685800" y="2286000"/>
            <a:ext cx="7772400" cy="1143000"/>
          </a:xfrm>
        </p:spPr>
        <p:txBody>
          <a:bodyPr>
            <a:normAutofit fontScale="90000"/>
          </a:bodyPr>
          <a:lstStyle/>
          <a:p>
            <a:pPr algn="ctr" eaLnBrk="1" hangingPunct="1">
              <a:defRPr/>
            </a:pPr>
            <a:r>
              <a:rPr lang="en-US" sz="4000" dirty="0" smtClean="0"/>
              <a:t>Single species models, stability, </a:t>
            </a:r>
            <a:r>
              <a:rPr lang="en-US" sz="4000" dirty="0" smtClean="0"/>
              <a:t/>
            </a:r>
            <a:br>
              <a:rPr lang="en-US" sz="4000" dirty="0" smtClean="0"/>
            </a:br>
            <a:r>
              <a:rPr lang="en-US" sz="4000" dirty="0" err="1" smtClean="0"/>
              <a:t>metapopulations</a:t>
            </a:r>
            <a:r>
              <a:rPr lang="en-GB" sz="2200" dirty="0" smtClean="0">
                <a:latin typeface="Times New Roman" pitchFamily="18" charset="0"/>
              </a:rPr>
              <a:t/>
            </a:r>
            <a:br>
              <a:rPr lang="en-GB" sz="2200" dirty="0" smtClean="0">
                <a:latin typeface="Times New Roman" pitchFamily="18" charset="0"/>
              </a:rPr>
            </a:br>
            <a:r>
              <a:rPr lang="en-GB" sz="4300" dirty="0" smtClean="0">
                <a:cs typeface="Arial" charset="0"/>
              </a:rPr>
              <a:t/>
            </a:r>
            <a:br>
              <a:rPr lang="en-GB" sz="4300" dirty="0" smtClean="0">
                <a:cs typeface="Arial" charset="0"/>
              </a:rPr>
            </a:br>
            <a:endParaRPr lang="en-GB" sz="4300" dirty="0" smtClean="0">
              <a:cs typeface="Arial" charset="0"/>
            </a:endParaRPr>
          </a:p>
        </p:txBody>
      </p:sp>
      <p:sp>
        <p:nvSpPr>
          <p:cNvPr id="8196" name="Text Box 3"/>
          <p:cNvSpPr txBox="1">
            <a:spLocks noChangeArrowheads="1"/>
          </p:cNvSpPr>
          <p:nvPr/>
        </p:nvSpPr>
        <p:spPr bwMode="auto">
          <a:xfrm>
            <a:off x="1524000" y="3648075"/>
            <a:ext cx="62484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GB" altLang="en-US" sz="2400">
                <a:latin typeface="Arial" panose="020B0604020202020204" pitchFamily="34" charset="0"/>
              </a:rPr>
              <a:t>Vincent Jansen</a:t>
            </a:r>
          </a:p>
          <a:p>
            <a:pPr algn="ctr" eaLnBrk="1" hangingPunct="1">
              <a:spcBef>
                <a:spcPct val="50000"/>
              </a:spcBef>
              <a:buFontTx/>
              <a:buNone/>
            </a:pPr>
            <a:r>
              <a:rPr lang="en-GB" altLang="en-US" sz="2400">
                <a:latin typeface="Arial" panose="020B0604020202020204" pitchFamily="34" charset="0"/>
              </a:rPr>
              <a:t>vincent.jansen@rhul.ac.uk</a:t>
            </a:r>
          </a:p>
        </p:txBody>
      </p:sp>
      <p:pic>
        <p:nvPicPr>
          <p:cNvPr id="8197" name="Picture 6" descr="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8488" y="260350"/>
            <a:ext cx="20161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76132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1625600"/>
            <a:ext cx="4751387" cy="389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Rectangle 2"/>
          <p:cNvSpPr>
            <a:spLocks noGrp="1"/>
          </p:cNvSpPr>
          <p:nvPr>
            <p:ph type="title"/>
          </p:nvPr>
        </p:nvSpPr>
        <p:spPr/>
        <p:txBody>
          <a:bodyPr/>
          <a:lstStyle/>
          <a:p>
            <a:pPr eaLnBrk="1" hangingPunct="1"/>
            <a:r>
              <a:rPr lang="en-GB" altLang="en-US" smtClean="0"/>
              <a:t>Bifurcation diagram</a:t>
            </a:r>
            <a:endParaRPr lang="en-US" altLang="en-US" smtClean="0"/>
          </a:p>
        </p:txBody>
      </p:sp>
      <p:graphicFrame>
        <p:nvGraphicFramePr>
          <p:cNvPr id="65540" name="Object 7"/>
          <p:cNvGraphicFramePr>
            <a:graphicFrameLocks noChangeAspect="1"/>
          </p:cNvGraphicFramePr>
          <p:nvPr>
            <p:ph sz="half" idx="1"/>
          </p:nvPr>
        </p:nvGraphicFramePr>
        <p:xfrm>
          <a:off x="2051050" y="2205038"/>
          <a:ext cx="533400" cy="501650"/>
        </p:xfrm>
        <a:graphic>
          <a:graphicData uri="http://schemas.openxmlformats.org/presentationml/2006/ole">
            <mc:AlternateContent xmlns:mc="http://schemas.openxmlformats.org/markup-compatibility/2006">
              <mc:Choice xmlns:v="urn:schemas-microsoft-com:vml" Requires="v">
                <p:oleObj spid="_x0000_s24618" name="Equation" r:id="rId4" imgW="215713" imgH="203024" progId="Equation.3">
                  <p:embed/>
                </p:oleObj>
              </mc:Choice>
              <mc:Fallback>
                <p:oleObj name="Equation" r:id="rId4" imgW="215713" imgH="203024"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050" y="2205038"/>
                        <a:ext cx="53340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1" name="Object 9"/>
          <p:cNvGraphicFramePr>
            <a:graphicFrameLocks noChangeAspect="1"/>
          </p:cNvGraphicFramePr>
          <p:nvPr>
            <p:ph sz="half" idx="2"/>
          </p:nvPr>
        </p:nvGraphicFramePr>
        <p:xfrm>
          <a:off x="7596188" y="5229225"/>
          <a:ext cx="257175" cy="360363"/>
        </p:xfrm>
        <a:graphic>
          <a:graphicData uri="http://schemas.openxmlformats.org/presentationml/2006/ole">
            <mc:AlternateContent xmlns:mc="http://schemas.openxmlformats.org/markup-compatibility/2006">
              <mc:Choice xmlns:v="urn:schemas-microsoft-com:vml" Requires="v">
                <p:oleObj spid="_x0000_s24619" name="Equation" r:id="rId6" imgW="126725" imgH="177415" progId="Equation.3">
                  <p:embed/>
                </p:oleObj>
              </mc:Choice>
              <mc:Fallback>
                <p:oleObj name="Equation" r:id="rId6" imgW="126725" imgH="17741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96188" y="5229225"/>
                        <a:ext cx="257175"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16"/>
          <p:cNvGrpSpPr>
            <a:grpSpLocks/>
          </p:cNvGrpSpPr>
          <p:nvPr/>
        </p:nvGrpSpPr>
        <p:grpSpPr bwMode="auto">
          <a:xfrm>
            <a:off x="3851275" y="1700213"/>
            <a:ext cx="2305050" cy="2449512"/>
            <a:chOff x="2426" y="1071"/>
            <a:chExt cx="1452" cy="1543"/>
          </a:xfrm>
        </p:grpSpPr>
        <p:sp>
          <p:nvSpPr>
            <p:cNvPr id="65544" name="Line 11"/>
            <p:cNvSpPr>
              <a:spLocks noChangeShapeType="1"/>
            </p:cNvSpPr>
            <p:nvPr/>
          </p:nvSpPr>
          <p:spPr bwMode="auto">
            <a:xfrm>
              <a:off x="2426" y="1434"/>
              <a:ext cx="0" cy="5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65545" name="Line 12"/>
            <p:cNvSpPr>
              <a:spLocks noChangeShapeType="1"/>
            </p:cNvSpPr>
            <p:nvPr/>
          </p:nvSpPr>
          <p:spPr bwMode="auto">
            <a:xfrm flipV="1">
              <a:off x="2426" y="2296"/>
              <a:ext cx="0"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65546" name="Line 13"/>
            <p:cNvSpPr>
              <a:spLocks noChangeShapeType="1"/>
            </p:cNvSpPr>
            <p:nvPr/>
          </p:nvSpPr>
          <p:spPr bwMode="auto">
            <a:xfrm>
              <a:off x="3878" y="1071"/>
              <a:ext cx="0" cy="4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65547" name="Line 14"/>
            <p:cNvSpPr>
              <a:spLocks noChangeShapeType="1"/>
            </p:cNvSpPr>
            <p:nvPr/>
          </p:nvSpPr>
          <p:spPr bwMode="auto">
            <a:xfrm flipV="1">
              <a:off x="3878" y="1842"/>
              <a:ext cx="0" cy="2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65548" name="Line 15"/>
            <p:cNvSpPr>
              <a:spLocks noChangeShapeType="1"/>
            </p:cNvSpPr>
            <p:nvPr/>
          </p:nvSpPr>
          <p:spPr bwMode="auto">
            <a:xfrm>
              <a:off x="3878" y="2296"/>
              <a:ext cx="0" cy="31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grpSp>
      <p:sp>
        <p:nvSpPr>
          <p:cNvPr id="65543" name="Text Box 17"/>
          <p:cNvSpPr txBox="1">
            <a:spLocks noChangeArrowheads="1"/>
          </p:cNvSpPr>
          <p:nvPr/>
        </p:nvSpPr>
        <p:spPr bwMode="auto">
          <a:xfrm>
            <a:off x="3490913" y="6086475"/>
            <a:ext cx="4968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1800">
                <a:latin typeface="Arial" panose="020B0604020202020204" pitchFamily="34" charset="0"/>
              </a:rPr>
              <a:t>A transcritical bifurcation</a:t>
            </a:r>
            <a:endParaRPr lang="en-US" altLang="en-US" sz="1800">
              <a:latin typeface="Arial" panose="020B0604020202020204" pitchFamily="34" charset="0"/>
            </a:endParaRPr>
          </a:p>
        </p:txBody>
      </p:sp>
    </p:spTree>
    <p:extLst>
      <p:ext uri="{BB962C8B-B14F-4D97-AF65-F5344CB8AC3E}">
        <p14:creationId xmlns:p14="http://schemas.microsoft.com/office/powerpoint/2010/main" val="26724708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half" idx="1"/>
          </p:nvPr>
        </p:nvSpPr>
        <p:spPr>
          <a:xfrm>
            <a:off x="492172" y="1690689"/>
            <a:ext cx="8023177" cy="4351338"/>
          </a:xfrm>
        </p:spPr>
        <p:txBody>
          <a:bodyPr/>
          <a:lstStyle/>
          <a:p>
            <a:pPr marL="0" indent="0">
              <a:buNone/>
            </a:pPr>
            <a:r>
              <a:rPr lang="en-GB" i="1" dirty="0" smtClean="0"/>
              <a:t>Now do Practical 1</a:t>
            </a:r>
            <a:r>
              <a:rPr lang="en-GB" dirty="0" smtClean="0"/>
              <a:t>: Make bifurcation </a:t>
            </a:r>
            <a:r>
              <a:rPr lang="en-GB" dirty="0"/>
              <a:t>diagram for the continuous logistic equation. </a:t>
            </a:r>
          </a:p>
          <a:p>
            <a:pPr marL="0" indent="0">
              <a:buNone/>
            </a:pPr>
            <a:endParaRPr lang="en-GB" dirty="0"/>
          </a:p>
        </p:txBody>
      </p:sp>
      <p:sp>
        <p:nvSpPr>
          <p:cNvPr id="4" name="Content Placeholder 3"/>
          <p:cNvSpPr>
            <a:spLocks noGrp="1"/>
          </p:cNvSpPr>
          <p:nvPr>
            <p:ph sz="half" idx="2"/>
          </p:nvPr>
        </p:nvSpPr>
        <p:spPr/>
        <p:txBody>
          <a:bodyPr/>
          <a:lstStyle/>
          <a:p>
            <a:endParaRPr lang="en-GB" dirty="0"/>
          </a:p>
        </p:txBody>
      </p:sp>
    </p:spTree>
    <p:extLst>
      <p:ext uri="{BB962C8B-B14F-4D97-AF65-F5344CB8AC3E}">
        <p14:creationId xmlns:p14="http://schemas.microsoft.com/office/powerpoint/2010/main" val="51433031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p:cNvSpPr>
          <p:nvPr>
            <p:ph type="title"/>
          </p:nvPr>
        </p:nvSpPr>
        <p:spPr/>
        <p:txBody>
          <a:bodyPr/>
          <a:lstStyle/>
          <a:p>
            <a:pPr eaLnBrk="1" hangingPunct="1"/>
            <a:r>
              <a:rPr lang="en-GB" altLang="en-US" smtClean="0"/>
              <a:t>Logistic growth</a:t>
            </a:r>
            <a:endParaRPr lang="en-US" altLang="en-US" smtClean="0"/>
          </a:p>
        </p:txBody>
      </p:sp>
      <p:sp>
        <p:nvSpPr>
          <p:cNvPr id="66563" name="Rectangle 3"/>
          <p:cNvSpPr>
            <a:spLocks noGrp="1"/>
          </p:cNvSpPr>
          <p:nvPr>
            <p:ph type="body" idx="1"/>
          </p:nvPr>
        </p:nvSpPr>
        <p:spPr/>
        <p:txBody>
          <a:bodyPr/>
          <a:lstStyle/>
          <a:p>
            <a:pPr eaLnBrk="1" hangingPunct="1"/>
            <a:r>
              <a:rPr lang="en-GB" altLang="en-US" smtClean="0"/>
              <a:t>But what does the logistic growth model really mean?</a:t>
            </a:r>
          </a:p>
          <a:p>
            <a:pPr eaLnBrk="1" hangingPunct="1"/>
            <a:r>
              <a:rPr lang="en-GB" altLang="en-US" smtClean="0"/>
              <a:t>The carrying capacity is often interpreted as a parameter of the system with a biological meaning</a:t>
            </a:r>
          </a:p>
          <a:p>
            <a:pPr eaLnBrk="1" hangingPunct="1"/>
            <a:r>
              <a:rPr lang="en-GB" altLang="en-US" smtClean="0"/>
              <a:t>Often the carrying capacity depends on life history parameters (pair approximations)</a:t>
            </a:r>
          </a:p>
        </p:txBody>
      </p:sp>
    </p:spTree>
    <p:extLst>
      <p:ext uri="{BB962C8B-B14F-4D97-AF65-F5344CB8AC3E}">
        <p14:creationId xmlns:p14="http://schemas.microsoft.com/office/powerpoint/2010/main" val="78871742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p:cNvSpPr>
          <p:nvPr>
            <p:ph type="title"/>
          </p:nvPr>
        </p:nvSpPr>
        <p:spPr/>
        <p:txBody>
          <a:bodyPr/>
          <a:lstStyle/>
          <a:p>
            <a:pPr eaLnBrk="1" hangingPunct="1"/>
            <a:r>
              <a:rPr lang="en-GB" altLang="en-US" smtClean="0"/>
              <a:t>Pair approximations </a:t>
            </a:r>
            <a:endParaRPr lang="en-US" altLang="en-US" smtClean="0"/>
          </a:p>
        </p:txBody>
      </p:sp>
      <p:sp>
        <p:nvSpPr>
          <p:cNvPr id="67587" name="Rectangle 3"/>
          <p:cNvSpPr>
            <a:spLocks noGrp="1"/>
          </p:cNvSpPr>
          <p:nvPr>
            <p:ph type="body" idx="1"/>
          </p:nvPr>
        </p:nvSpPr>
        <p:spPr/>
        <p:txBody>
          <a:bodyPr/>
          <a:lstStyle/>
          <a:p>
            <a:pPr eaLnBrk="1" hangingPunct="1"/>
            <a:endParaRPr lang="en-US" altLang="en-US" smtClean="0"/>
          </a:p>
        </p:txBody>
      </p:sp>
      <p:pic>
        <p:nvPicPr>
          <p:cNvPr id="675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412875"/>
            <a:ext cx="8601075"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TextBox 1"/>
          <p:cNvSpPr txBox="1">
            <a:spLocks noChangeArrowheads="1"/>
          </p:cNvSpPr>
          <p:nvPr/>
        </p:nvSpPr>
        <p:spPr bwMode="auto">
          <a:xfrm>
            <a:off x="323850" y="6173788"/>
            <a:ext cx="83518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200">
                <a:latin typeface="Arial" panose="020B0604020202020204" pitchFamily="34" charset="0"/>
                <a:cs typeface="Arial" panose="020B0604020202020204" pitchFamily="34" charset="0"/>
              </a:rPr>
              <a:t>From: van Baalen, M. (2000). Pair approximations for different spatial geometries. Pages 359-387 in: U. Dieckmann, R. Law, &amp; J.A.J. Metz, Eds. The Geometry of Ecological Interactions: Simplifying Spatial Complexity. Cambridge University Press, Cambridge.</a:t>
            </a:r>
          </a:p>
        </p:txBody>
      </p:sp>
    </p:spTree>
    <p:extLst>
      <p:ext uri="{BB962C8B-B14F-4D97-AF65-F5344CB8AC3E}">
        <p14:creationId xmlns:p14="http://schemas.microsoft.com/office/powerpoint/2010/main" val="216746035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p:cNvSpPr>
          <p:nvPr>
            <p:ph type="title"/>
          </p:nvPr>
        </p:nvSpPr>
        <p:spPr/>
        <p:txBody>
          <a:bodyPr/>
          <a:lstStyle/>
          <a:p>
            <a:pPr eaLnBrk="1" hangingPunct="1"/>
            <a:r>
              <a:rPr lang="en-GB" altLang="en-US" smtClean="0"/>
              <a:t>Pair approximations </a:t>
            </a:r>
            <a:endParaRPr lang="en-US" altLang="en-US" smtClean="0"/>
          </a:p>
        </p:txBody>
      </p:sp>
      <p:sp>
        <p:nvSpPr>
          <p:cNvPr id="77827" name="Rectangle 3"/>
          <p:cNvSpPr>
            <a:spLocks noGrp="1"/>
          </p:cNvSpPr>
          <p:nvPr>
            <p:ph type="body" idx="1"/>
          </p:nvPr>
        </p:nvSpPr>
        <p:spPr/>
        <p:txBody>
          <a:bodyPr/>
          <a:lstStyle/>
          <a:p>
            <a:pPr eaLnBrk="1" hangingPunct="1">
              <a:lnSpc>
                <a:spcPct val="80000"/>
              </a:lnSpc>
            </a:pPr>
            <a:r>
              <a:rPr lang="en-GB" altLang="en-US" sz="2800" smtClean="0"/>
              <a:t>More refined spatial model: count the pairs of sites occupied on a lattice.</a:t>
            </a:r>
          </a:p>
          <a:p>
            <a:pPr eaLnBrk="1" hangingPunct="1">
              <a:lnSpc>
                <a:spcPct val="80000"/>
              </a:lnSpc>
            </a:pPr>
            <a:r>
              <a:rPr lang="en-GB" altLang="en-US" sz="2800" smtClean="0"/>
              <a:t>If the birth and death rates depend on global densities the logistic equation is recovered</a:t>
            </a:r>
          </a:p>
          <a:p>
            <a:pPr eaLnBrk="1" hangingPunct="1">
              <a:lnSpc>
                <a:spcPct val="80000"/>
              </a:lnSpc>
            </a:pPr>
            <a:r>
              <a:rPr lang="en-GB" altLang="en-US" sz="2800" smtClean="0"/>
              <a:t>If the rates depend on the local densities, you need a much more complicated model (see e.g. van Baalen 2000) as you need to take local correlations into account.</a:t>
            </a:r>
          </a:p>
          <a:p>
            <a:pPr eaLnBrk="1" hangingPunct="1">
              <a:lnSpc>
                <a:spcPct val="80000"/>
              </a:lnSpc>
            </a:pPr>
            <a:r>
              <a:rPr lang="en-GB" altLang="en-US" sz="2800" smtClean="0"/>
              <a:t>The carrying capacity now becomes a compound parameter which depends on the birth and death rates. </a:t>
            </a:r>
          </a:p>
        </p:txBody>
      </p:sp>
    </p:spTree>
    <p:extLst>
      <p:ext uri="{BB962C8B-B14F-4D97-AF65-F5344CB8AC3E}">
        <p14:creationId xmlns:p14="http://schemas.microsoft.com/office/powerpoint/2010/main" val="30193417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782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782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78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p:cNvSpPr>
          <p:nvPr>
            <p:ph type="title"/>
          </p:nvPr>
        </p:nvSpPr>
        <p:spPr/>
        <p:txBody>
          <a:bodyPr/>
          <a:lstStyle/>
          <a:p>
            <a:pPr eaLnBrk="1" hangingPunct="1"/>
            <a:r>
              <a:rPr lang="en-GB" altLang="en-US" smtClean="0"/>
              <a:t>Another example: </a:t>
            </a:r>
            <a:br>
              <a:rPr lang="en-GB" altLang="en-US" smtClean="0"/>
            </a:br>
            <a:r>
              <a:rPr lang="en-GB" altLang="en-US" smtClean="0"/>
              <a:t>the metapopulation</a:t>
            </a:r>
          </a:p>
        </p:txBody>
      </p:sp>
      <p:sp>
        <p:nvSpPr>
          <p:cNvPr id="69635" name="Rectangle 3"/>
          <p:cNvSpPr>
            <a:spLocks noGrp="1"/>
          </p:cNvSpPr>
          <p:nvPr>
            <p:ph type="body" idx="1"/>
          </p:nvPr>
        </p:nvSpPr>
        <p:spPr/>
        <p:txBody>
          <a:bodyPr/>
          <a:lstStyle/>
          <a:p>
            <a:pPr eaLnBrk="1" hangingPunct="1"/>
            <a:r>
              <a:rPr lang="en-GB" altLang="en-US" smtClean="0"/>
              <a:t>The idea of a population of populations goes back to Andrewartha and Birch (1954) and Nicholson and Bailey (1934)</a:t>
            </a:r>
          </a:p>
          <a:p>
            <a:pPr eaLnBrk="1" hangingPunct="1"/>
            <a:r>
              <a:rPr lang="en-GB" altLang="en-US" smtClean="0"/>
              <a:t>Richard Levins coined the term in 1969</a:t>
            </a:r>
          </a:p>
          <a:p>
            <a:pPr eaLnBrk="1" hangingPunct="1"/>
            <a:r>
              <a:rPr lang="en-GB" altLang="en-US" smtClean="0"/>
              <a:t>The idea is related to McArthur and Wilson’s island biogeography </a:t>
            </a:r>
          </a:p>
          <a:p>
            <a:pPr eaLnBrk="1" hangingPunct="1">
              <a:buFont typeface="Arial" panose="020B0604020202020204" pitchFamily="34" charset="0"/>
              <a:buNone/>
            </a:pPr>
            <a:endParaRPr lang="en-GB" altLang="en-US" smtClean="0"/>
          </a:p>
        </p:txBody>
      </p:sp>
    </p:spTree>
    <p:extLst>
      <p:ext uri="{BB962C8B-B14F-4D97-AF65-F5344CB8AC3E}">
        <p14:creationId xmlns:p14="http://schemas.microsoft.com/office/powerpoint/2010/main" val="13202640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Grp="1"/>
          </p:cNvSpPr>
          <p:nvPr>
            <p:ph type="title"/>
          </p:nvPr>
        </p:nvSpPr>
        <p:spPr/>
        <p:txBody>
          <a:bodyPr/>
          <a:lstStyle/>
          <a:p>
            <a:pPr eaLnBrk="1" hangingPunct="1"/>
            <a:r>
              <a:rPr lang="en-GB" altLang="en-US" smtClean="0"/>
              <a:t>The Metapopulation Concept</a:t>
            </a:r>
          </a:p>
        </p:txBody>
      </p:sp>
      <p:sp>
        <p:nvSpPr>
          <p:cNvPr id="123907" name="Rectangle 3"/>
          <p:cNvSpPr>
            <a:spLocks noGrp="1"/>
          </p:cNvSpPr>
          <p:nvPr>
            <p:ph type="body" idx="1"/>
          </p:nvPr>
        </p:nvSpPr>
        <p:spPr/>
        <p:txBody>
          <a:bodyPr/>
          <a:lstStyle/>
          <a:p>
            <a:pPr eaLnBrk="1" hangingPunct="1"/>
            <a:r>
              <a:rPr lang="en-GB" altLang="en-US" sz="2400" smtClean="0"/>
              <a:t>Metapopulation:</a:t>
            </a:r>
            <a:r>
              <a:rPr lang="en-GB" altLang="en-US" sz="2800" smtClean="0"/>
              <a:t> </a:t>
            </a:r>
          </a:p>
          <a:p>
            <a:pPr lvl="2" eaLnBrk="1" hangingPunct="1">
              <a:buFont typeface="Arial" panose="020B0604020202020204" pitchFamily="34" charset="0"/>
              <a:buNone/>
            </a:pPr>
            <a:r>
              <a:rPr lang="en-GB" altLang="en-US" sz="2800" smtClean="0"/>
              <a:t>A population of populations</a:t>
            </a:r>
          </a:p>
          <a:p>
            <a:pPr lvl="2" eaLnBrk="1" hangingPunct="1">
              <a:buFont typeface="Arial" panose="020B0604020202020204" pitchFamily="34" charset="0"/>
              <a:buNone/>
            </a:pPr>
            <a:endParaRPr lang="en-GB" altLang="en-US" sz="2800" smtClean="0"/>
          </a:p>
          <a:p>
            <a:pPr eaLnBrk="1" hangingPunct="1"/>
            <a:r>
              <a:rPr lang="en-GB" altLang="en-US" sz="2800" smtClean="0"/>
              <a:t>Small populations are prone to become extinct</a:t>
            </a:r>
          </a:p>
          <a:p>
            <a:pPr eaLnBrk="1" hangingPunct="1"/>
            <a:r>
              <a:rPr lang="en-GB" altLang="en-US" sz="2800" smtClean="0"/>
              <a:t>This can be due to external factors </a:t>
            </a:r>
          </a:p>
          <a:p>
            <a:pPr eaLnBrk="1" hangingPunct="1"/>
            <a:r>
              <a:rPr lang="en-GB" altLang="en-US" sz="2800" smtClean="0"/>
              <a:t>Or through chance fluctuations (demographic stochasticity) </a:t>
            </a:r>
          </a:p>
          <a:p>
            <a:pPr eaLnBrk="1" hangingPunct="1"/>
            <a:r>
              <a:rPr lang="en-GB" altLang="en-US" sz="2800" smtClean="0"/>
              <a:t>Regional persistence despite local extinction</a:t>
            </a:r>
          </a:p>
          <a:p>
            <a:pPr eaLnBrk="1" hangingPunct="1">
              <a:buFont typeface="Arial" panose="020B0604020202020204" pitchFamily="34" charset="0"/>
              <a:buNone/>
            </a:pPr>
            <a:endParaRPr lang="en-GB" altLang="en-US" sz="2800" smtClean="0"/>
          </a:p>
        </p:txBody>
      </p:sp>
    </p:spTree>
    <p:extLst>
      <p:ext uri="{BB962C8B-B14F-4D97-AF65-F5344CB8AC3E}">
        <p14:creationId xmlns:p14="http://schemas.microsoft.com/office/powerpoint/2010/main" val="6312599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39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2390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23907">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23907">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23907">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239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p:cNvSpPr>
          <p:nvPr>
            <p:ph type="title"/>
          </p:nvPr>
        </p:nvSpPr>
        <p:spPr/>
        <p:txBody>
          <a:bodyPr/>
          <a:lstStyle/>
          <a:p>
            <a:pPr eaLnBrk="1" hangingPunct="1"/>
            <a:r>
              <a:rPr lang="en-GB" altLang="en-US" smtClean="0"/>
              <a:t>Metapopulation Theory</a:t>
            </a:r>
          </a:p>
        </p:txBody>
      </p:sp>
      <p:sp>
        <p:nvSpPr>
          <p:cNvPr id="71683" name="Rectangle 3"/>
          <p:cNvSpPr>
            <a:spLocks noGrp="1"/>
          </p:cNvSpPr>
          <p:nvPr>
            <p:ph type="body" idx="1"/>
          </p:nvPr>
        </p:nvSpPr>
        <p:spPr/>
        <p:txBody>
          <a:bodyPr/>
          <a:lstStyle/>
          <a:p>
            <a:pPr eaLnBrk="1" hangingPunct="1">
              <a:lnSpc>
                <a:spcPct val="90000"/>
              </a:lnSpc>
            </a:pPr>
            <a:r>
              <a:rPr lang="en-GB" altLang="en-US" smtClean="0"/>
              <a:t>Major assumption of metapopulation theory:</a:t>
            </a:r>
          </a:p>
          <a:p>
            <a:pPr eaLnBrk="1" hangingPunct="1">
              <a:lnSpc>
                <a:spcPct val="90000"/>
              </a:lnSpc>
            </a:pPr>
            <a:r>
              <a:rPr lang="en-GB" altLang="en-US" smtClean="0"/>
              <a:t>Local population dynamics are fast compared to the lifetime of a local population</a:t>
            </a:r>
          </a:p>
          <a:p>
            <a:pPr eaLnBrk="1" hangingPunct="1">
              <a:lnSpc>
                <a:spcPct val="90000"/>
              </a:lnSpc>
            </a:pPr>
            <a:r>
              <a:rPr lang="en-GB" altLang="en-US" smtClean="0"/>
              <a:t>The local densities reach equilibrium quickly after colonisation</a:t>
            </a:r>
          </a:p>
          <a:p>
            <a:pPr eaLnBrk="1" hangingPunct="1">
              <a:lnSpc>
                <a:spcPct val="90000"/>
              </a:lnSpc>
            </a:pPr>
            <a:r>
              <a:rPr lang="en-GB" altLang="en-US" smtClean="0"/>
              <a:t>All patches are the same</a:t>
            </a:r>
          </a:p>
        </p:txBody>
      </p:sp>
    </p:spTree>
    <p:extLst>
      <p:ext uri="{BB962C8B-B14F-4D97-AF65-F5344CB8AC3E}">
        <p14:creationId xmlns:p14="http://schemas.microsoft.com/office/powerpoint/2010/main" val="28472806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81000" y="685800"/>
            <a:ext cx="8305800" cy="5562600"/>
          </a:xfrm>
          <a:prstGeom prst="rect">
            <a:avLst/>
          </a:prstGeom>
          <a:solidFill>
            <a:srgbClr val="CC00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07" name="Oval 3"/>
          <p:cNvSpPr>
            <a:spLocks noChangeArrowheads="1"/>
          </p:cNvSpPr>
          <p:nvPr/>
        </p:nvSpPr>
        <p:spPr bwMode="auto">
          <a:xfrm>
            <a:off x="827088" y="2209800"/>
            <a:ext cx="990600" cy="990600"/>
          </a:xfrm>
          <a:prstGeom prst="ellipse">
            <a:avLst/>
          </a:prstGeom>
          <a:solidFill>
            <a:srgbClr val="00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08" name="Oval 4"/>
          <p:cNvSpPr>
            <a:spLocks noChangeArrowheads="1"/>
          </p:cNvSpPr>
          <p:nvPr/>
        </p:nvSpPr>
        <p:spPr bwMode="auto">
          <a:xfrm>
            <a:off x="6553200" y="838200"/>
            <a:ext cx="990600" cy="990600"/>
          </a:xfrm>
          <a:prstGeom prst="ellipse">
            <a:avLst/>
          </a:prstGeom>
          <a:solidFill>
            <a:schemeClr val="bg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09" name="Oval 5"/>
          <p:cNvSpPr>
            <a:spLocks noChangeArrowheads="1"/>
          </p:cNvSpPr>
          <p:nvPr/>
        </p:nvSpPr>
        <p:spPr bwMode="auto">
          <a:xfrm>
            <a:off x="2195513" y="3429000"/>
            <a:ext cx="990600" cy="990600"/>
          </a:xfrm>
          <a:prstGeom prst="ellipse">
            <a:avLst/>
          </a:prstGeom>
          <a:solidFill>
            <a:schemeClr val="bg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10" name="Oval 6"/>
          <p:cNvSpPr>
            <a:spLocks noChangeArrowheads="1"/>
          </p:cNvSpPr>
          <p:nvPr/>
        </p:nvSpPr>
        <p:spPr bwMode="auto">
          <a:xfrm>
            <a:off x="900113" y="4419600"/>
            <a:ext cx="990600" cy="990600"/>
          </a:xfrm>
          <a:prstGeom prst="ellipse">
            <a:avLst/>
          </a:prstGeom>
          <a:solidFill>
            <a:schemeClr val="bg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11" name="Oval 7"/>
          <p:cNvSpPr>
            <a:spLocks noChangeArrowheads="1"/>
          </p:cNvSpPr>
          <p:nvPr/>
        </p:nvSpPr>
        <p:spPr bwMode="auto">
          <a:xfrm>
            <a:off x="3132138" y="1371600"/>
            <a:ext cx="990600" cy="990600"/>
          </a:xfrm>
          <a:prstGeom prst="ellipse">
            <a:avLst/>
          </a:prstGeom>
          <a:solidFill>
            <a:schemeClr val="bg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12" name="Oval 8"/>
          <p:cNvSpPr>
            <a:spLocks noChangeArrowheads="1"/>
          </p:cNvSpPr>
          <p:nvPr/>
        </p:nvSpPr>
        <p:spPr bwMode="auto">
          <a:xfrm>
            <a:off x="4267200" y="2057400"/>
            <a:ext cx="1371600" cy="1295400"/>
          </a:xfrm>
          <a:prstGeom prst="ellipse">
            <a:avLst/>
          </a:prstGeom>
          <a:solidFill>
            <a:schemeClr val="bg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13" name="Oval 9"/>
          <p:cNvSpPr>
            <a:spLocks noChangeArrowheads="1"/>
          </p:cNvSpPr>
          <p:nvPr/>
        </p:nvSpPr>
        <p:spPr bwMode="auto">
          <a:xfrm>
            <a:off x="6516688" y="4648200"/>
            <a:ext cx="1447800" cy="1524000"/>
          </a:xfrm>
          <a:prstGeom prst="ellipse">
            <a:avLst/>
          </a:prstGeom>
          <a:solidFill>
            <a:schemeClr val="bg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14" name="Oval 10"/>
          <p:cNvSpPr>
            <a:spLocks noChangeArrowheads="1"/>
          </p:cNvSpPr>
          <p:nvPr/>
        </p:nvSpPr>
        <p:spPr bwMode="auto">
          <a:xfrm>
            <a:off x="1752600" y="838200"/>
            <a:ext cx="990600" cy="990600"/>
          </a:xfrm>
          <a:prstGeom prst="ellipse">
            <a:avLst/>
          </a:prstGeom>
          <a:solidFill>
            <a:schemeClr val="bg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15" name="Oval 11"/>
          <p:cNvSpPr>
            <a:spLocks noChangeArrowheads="1"/>
          </p:cNvSpPr>
          <p:nvPr/>
        </p:nvSpPr>
        <p:spPr bwMode="auto">
          <a:xfrm>
            <a:off x="4267200" y="4267200"/>
            <a:ext cx="1143000" cy="1066800"/>
          </a:xfrm>
          <a:prstGeom prst="ellipse">
            <a:avLst/>
          </a:prstGeom>
          <a:solidFill>
            <a:schemeClr val="bg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2716" name="Oval 12"/>
          <p:cNvSpPr>
            <a:spLocks noChangeArrowheads="1"/>
          </p:cNvSpPr>
          <p:nvPr/>
        </p:nvSpPr>
        <p:spPr bwMode="auto">
          <a:xfrm>
            <a:off x="6781800" y="2362200"/>
            <a:ext cx="990600" cy="990600"/>
          </a:xfrm>
          <a:prstGeom prst="ellipse">
            <a:avLst/>
          </a:prstGeom>
          <a:solidFill>
            <a:srgbClr val="00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2045" name="Oval 13"/>
          <p:cNvSpPr>
            <a:spLocks noChangeArrowheads="1"/>
          </p:cNvSpPr>
          <p:nvPr/>
        </p:nvSpPr>
        <p:spPr bwMode="auto">
          <a:xfrm>
            <a:off x="6750050" y="2366963"/>
            <a:ext cx="1062038" cy="990600"/>
          </a:xfrm>
          <a:prstGeom prst="ellipse">
            <a:avLst/>
          </a:prstGeom>
          <a:solidFill>
            <a:schemeClr val="bg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2046" name="Oval 14"/>
          <p:cNvSpPr>
            <a:spLocks noChangeArrowheads="1"/>
          </p:cNvSpPr>
          <p:nvPr/>
        </p:nvSpPr>
        <p:spPr bwMode="auto">
          <a:xfrm>
            <a:off x="1763713" y="838200"/>
            <a:ext cx="990600" cy="990600"/>
          </a:xfrm>
          <a:prstGeom prst="ellipse">
            <a:avLst/>
          </a:prstGeom>
          <a:solidFill>
            <a:srgbClr val="00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2047" name="Oval 15"/>
          <p:cNvSpPr>
            <a:spLocks noChangeArrowheads="1"/>
          </p:cNvSpPr>
          <p:nvPr/>
        </p:nvSpPr>
        <p:spPr bwMode="auto">
          <a:xfrm>
            <a:off x="4279900" y="2057400"/>
            <a:ext cx="1371600" cy="1295400"/>
          </a:xfrm>
          <a:prstGeom prst="ellipse">
            <a:avLst/>
          </a:prstGeom>
          <a:solidFill>
            <a:srgbClr val="00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2048" name="Oval 16"/>
          <p:cNvSpPr>
            <a:spLocks noChangeArrowheads="1"/>
          </p:cNvSpPr>
          <p:nvPr/>
        </p:nvSpPr>
        <p:spPr bwMode="auto">
          <a:xfrm>
            <a:off x="4267200" y="4267200"/>
            <a:ext cx="1143000" cy="1066800"/>
          </a:xfrm>
          <a:prstGeom prst="ellipse">
            <a:avLst/>
          </a:prstGeom>
          <a:solidFill>
            <a:srgbClr val="00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2049" name="Oval 17"/>
          <p:cNvSpPr>
            <a:spLocks noChangeArrowheads="1"/>
          </p:cNvSpPr>
          <p:nvPr/>
        </p:nvSpPr>
        <p:spPr bwMode="auto">
          <a:xfrm>
            <a:off x="6534150" y="838200"/>
            <a:ext cx="990600" cy="990600"/>
          </a:xfrm>
          <a:prstGeom prst="ellipse">
            <a:avLst/>
          </a:prstGeom>
          <a:solidFill>
            <a:srgbClr val="00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72050" name="Oval 18"/>
          <p:cNvSpPr>
            <a:spLocks noChangeArrowheads="1"/>
          </p:cNvSpPr>
          <p:nvPr/>
        </p:nvSpPr>
        <p:spPr bwMode="auto">
          <a:xfrm>
            <a:off x="4221163" y="4267200"/>
            <a:ext cx="1214437" cy="1066800"/>
          </a:xfrm>
          <a:prstGeom prst="ellipse">
            <a:avLst/>
          </a:prstGeom>
          <a:solidFill>
            <a:schemeClr val="bg2"/>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Tree>
    <p:extLst>
      <p:ext uri="{BB962C8B-B14F-4D97-AF65-F5344CB8AC3E}">
        <p14:creationId xmlns:p14="http://schemas.microsoft.com/office/powerpoint/2010/main" val="2364216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204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204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204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7204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720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7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45" grpId="0" animBg="1"/>
      <p:bldP spid="172046" grpId="0" animBg="1"/>
      <p:bldP spid="172047" grpId="0" animBg="1"/>
      <p:bldP spid="172048" grpId="0" animBg="1"/>
      <p:bldP spid="172049" grpId="0" animBg="1"/>
      <p:bldP spid="17205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p:cNvSpPr>
          <p:nvPr>
            <p:ph type="title"/>
          </p:nvPr>
        </p:nvSpPr>
        <p:spPr/>
        <p:txBody>
          <a:bodyPr/>
          <a:lstStyle/>
          <a:p>
            <a:pPr eaLnBrk="1" hangingPunct="1"/>
            <a:r>
              <a:rPr lang="en-GB" altLang="en-US" smtClean="0"/>
              <a:t>Metapopulation Theory</a:t>
            </a:r>
          </a:p>
        </p:txBody>
      </p:sp>
      <p:sp>
        <p:nvSpPr>
          <p:cNvPr id="73731" name="Rectangle 3"/>
          <p:cNvSpPr>
            <a:spLocks noGrp="1"/>
          </p:cNvSpPr>
          <p:nvPr>
            <p:ph type="body" idx="1"/>
          </p:nvPr>
        </p:nvSpPr>
        <p:spPr/>
        <p:txBody>
          <a:bodyPr/>
          <a:lstStyle/>
          <a:p>
            <a:pPr eaLnBrk="1" hangingPunct="1"/>
            <a:r>
              <a:rPr lang="en-GB" altLang="en-US" smtClean="0"/>
              <a:t>The number of occupied patches, rather than the number of individuals is the variable of interest</a:t>
            </a:r>
          </a:p>
          <a:p>
            <a:pPr eaLnBrk="1" hangingPunct="1"/>
            <a:r>
              <a:rPr lang="en-GB" altLang="en-US" smtClean="0"/>
              <a:t>it is sufficient to know how many patches are occupied</a:t>
            </a:r>
          </a:p>
          <a:p>
            <a:pPr eaLnBrk="1" hangingPunct="1"/>
            <a:endParaRPr lang="en-GB" altLang="en-US" smtClean="0"/>
          </a:p>
          <a:p>
            <a:pPr eaLnBrk="1" hangingPunct="1">
              <a:buFont typeface="Arial" panose="020B0604020202020204" pitchFamily="34" charset="0"/>
              <a:buNone/>
            </a:pPr>
            <a:r>
              <a:rPr lang="en-GB" altLang="en-US" smtClean="0"/>
              <a:t>  </a:t>
            </a:r>
            <a:r>
              <a:rPr lang="en-GB" altLang="en-US" i="1" smtClean="0"/>
              <a:t>p</a:t>
            </a:r>
            <a:r>
              <a:rPr lang="en-GB" altLang="en-US" smtClean="0"/>
              <a:t> = fraction of patches occupied</a:t>
            </a:r>
          </a:p>
        </p:txBody>
      </p:sp>
    </p:spTree>
    <p:extLst>
      <p:ext uri="{BB962C8B-B14F-4D97-AF65-F5344CB8AC3E}">
        <p14:creationId xmlns:p14="http://schemas.microsoft.com/office/powerpoint/2010/main" val="26462250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GB" altLang="en-US" smtClean="0"/>
              <a:t>Outline</a:t>
            </a:r>
          </a:p>
        </p:txBody>
      </p:sp>
      <p:sp>
        <p:nvSpPr>
          <p:cNvPr id="9219" name="Rectangle 3"/>
          <p:cNvSpPr>
            <a:spLocks noGrp="1" noChangeArrowheads="1"/>
          </p:cNvSpPr>
          <p:nvPr>
            <p:ph idx="1"/>
          </p:nvPr>
        </p:nvSpPr>
        <p:spPr/>
        <p:txBody>
          <a:bodyPr/>
          <a:lstStyle/>
          <a:p>
            <a:pPr eaLnBrk="1" hangingPunct="1">
              <a:lnSpc>
                <a:spcPct val="90000"/>
              </a:lnSpc>
            </a:pPr>
            <a:r>
              <a:rPr lang="en-GB" altLang="en-US" sz="2800" smtClean="0"/>
              <a:t>Exponential Growth </a:t>
            </a:r>
          </a:p>
          <a:p>
            <a:pPr eaLnBrk="1" hangingPunct="1">
              <a:lnSpc>
                <a:spcPct val="90000"/>
              </a:lnSpc>
            </a:pPr>
            <a:r>
              <a:rPr lang="en-GB" altLang="en-US" sz="2800" smtClean="0"/>
              <a:t>Logistic growth</a:t>
            </a:r>
          </a:p>
          <a:p>
            <a:pPr eaLnBrk="1" hangingPunct="1">
              <a:lnSpc>
                <a:spcPct val="90000"/>
              </a:lnSpc>
            </a:pPr>
            <a:r>
              <a:rPr lang="en-GB" altLang="en-US" sz="2800" smtClean="0"/>
              <a:t>Stability</a:t>
            </a:r>
          </a:p>
          <a:p>
            <a:pPr eaLnBrk="1" hangingPunct="1">
              <a:lnSpc>
                <a:spcPct val="90000"/>
              </a:lnSpc>
            </a:pPr>
            <a:r>
              <a:rPr lang="en-GB" altLang="en-US" sz="2800" smtClean="0"/>
              <a:t>Metapopulations</a:t>
            </a:r>
          </a:p>
          <a:p>
            <a:pPr eaLnBrk="1" hangingPunct="1">
              <a:lnSpc>
                <a:spcPct val="90000"/>
              </a:lnSpc>
            </a:pPr>
            <a:r>
              <a:rPr lang="en-GB" altLang="en-US" sz="2800" smtClean="0"/>
              <a:t>Pair approximations</a:t>
            </a:r>
          </a:p>
        </p:txBody>
      </p:sp>
    </p:spTree>
    <p:extLst>
      <p:ext uri="{BB962C8B-B14F-4D97-AF65-F5344CB8AC3E}">
        <p14:creationId xmlns:p14="http://schemas.microsoft.com/office/powerpoint/2010/main" val="7097254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p:cNvSpPr>
          <p:nvPr>
            <p:ph type="title"/>
          </p:nvPr>
        </p:nvSpPr>
        <p:spPr/>
        <p:txBody>
          <a:bodyPr/>
          <a:lstStyle/>
          <a:p>
            <a:pPr eaLnBrk="1" hangingPunct="1"/>
            <a:r>
              <a:rPr lang="en-GB" altLang="en-US" smtClean="0"/>
              <a:t>Metapopulation Theory</a:t>
            </a:r>
          </a:p>
        </p:txBody>
      </p:sp>
      <p:sp>
        <p:nvSpPr>
          <p:cNvPr id="74755" name="Rectangle 3"/>
          <p:cNvSpPr>
            <a:spLocks noGrp="1"/>
          </p:cNvSpPr>
          <p:nvPr>
            <p:ph type="body" idx="1"/>
          </p:nvPr>
        </p:nvSpPr>
        <p:spPr/>
        <p:txBody>
          <a:bodyPr/>
          <a:lstStyle/>
          <a:p>
            <a:pPr eaLnBrk="1" hangingPunct="1">
              <a:buFont typeface="Arial" panose="020B0604020202020204" pitchFamily="34" charset="0"/>
              <a:buNone/>
            </a:pPr>
            <a:r>
              <a:rPr lang="en-GB" altLang="en-US" dirty="0" smtClean="0"/>
              <a:t>Every patch has a similar rate of sending out dispersers (</a:t>
            </a:r>
            <a:r>
              <a:rPr lang="en-GB" altLang="en-US" i="1" dirty="0" smtClean="0"/>
              <a:t>m p</a:t>
            </a:r>
            <a:r>
              <a:rPr lang="en-GB" altLang="en-US" dirty="0" smtClean="0"/>
              <a:t>), which need to find empty patches (</a:t>
            </a:r>
            <a:r>
              <a:rPr lang="en-GB" altLang="en-US" i="1" dirty="0" smtClean="0"/>
              <a:t>1-p</a:t>
            </a:r>
            <a:r>
              <a:rPr lang="en-GB" altLang="en-US" dirty="0" smtClean="0"/>
              <a:t>). Colonisation rate </a:t>
            </a:r>
            <a:r>
              <a:rPr lang="en-GB" altLang="en-US" i="1" dirty="0" smtClean="0"/>
              <a:t>m p</a:t>
            </a:r>
            <a:r>
              <a:rPr lang="en-GB" altLang="en-US" dirty="0" smtClean="0"/>
              <a:t> (</a:t>
            </a:r>
            <a:r>
              <a:rPr lang="en-GB" altLang="en-US" i="1" dirty="0" smtClean="0"/>
              <a:t>1-p</a:t>
            </a:r>
            <a:r>
              <a:rPr lang="en-GB" altLang="en-US" dirty="0" smtClean="0"/>
              <a:t>)</a:t>
            </a:r>
            <a:endParaRPr lang="en-GB" altLang="en-US" i="1" dirty="0" smtClean="0"/>
          </a:p>
          <a:p>
            <a:pPr eaLnBrk="1" hangingPunct="1">
              <a:buFont typeface="Arial" panose="020B0604020202020204" pitchFamily="34" charset="0"/>
              <a:buNone/>
            </a:pPr>
            <a:r>
              <a:rPr lang="en-GB" altLang="en-US" dirty="0" smtClean="0"/>
              <a:t>Extinction rate, </a:t>
            </a:r>
            <a:r>
              <a:rPr lang="en-GB" altLang="en-US" i="1" dirty="0" smtClean="0"/>
              <a:t>e</a:t>
            </a:r>
            <a:r>
              <a:rPr lang="en-GB" altLang="en-US" dirty="0" smtClean="0"/>
              <a:t>, </a:t>
            </a:r>
            <a:r>
              <a:rPr lang="en-GB" altLang="en-US" dirty="0" err="1" smtClean="0"/>
              <a:t>nr</a:t>
            </a:r>
            <a:r>
              <a:rPr lang="en-GB" altLang="en-US" dirty="0" smtClean="0"/>
              <a:t> of extinctions: </a:t>
            </a:r>
            <a:r>
              <a:rPr lang="en-GB" altLang="en-US" i="1" dirty="0" smtClean="0"/>
              <a:t>ep</a:t>
            </a:r>
          </a:p>
          <a:p>
            <a:pPr eaLnBrk="1" hangingPunct="1">
              <a:buFont typeface="Arial" panose="020B0604020202020204" pitchFamily="34" charset="0"/>
              <a:buNone/>
            </a:pPr>
            <a:endParaRPr lang="en-GB" altLang="en-US" i="1" dirty="0" smtClean="0"/>
          </a:p>
          <a:p>
            <a:pPr eaLnBrk="1" hangingPunct="1">
              <a:buFont typeface="Arial" panose="020B0604020202020204" pitchFamily="34" charset="0"/>
              <a:buNone/>
            </a:pPr>
            <a:endParaRPr lang="en-GB" altLang="en-US" i="1" dirty="0" smtClean="0"/>
          </a:p>
        </p:txBody>
      </p:sp>
      <p:graphicFrame>
        <p:nvGraphicFramePr>
          <p:cNvPr id="74756" name="Object 4"/>
          <p:cNvGraphicFramePr>
            <a:graphicFrameLocks noChangeAspect="1"/>
          </p:cNvGraphicFramePr>
          <p:nvPr/>
        </p:nvGraphicFramePr>
        <p:xfrm>
          <a:off x="1049338" y="4070350"/>
          <a:ext cx="4235450" cy="1339850"/>
        </p:xfrm>
        <a:graphic>
          <a:graphicData uri="http://schemas.openxmlformats.org/presentationml/2006/ole">
            <mc:AlternateContent xmlns:mc="http://schemas.openxmlformats.org/markup-compatibility/2006">
              <mc:Choice xmlns:v="urn:schemas-microsoft-com:vml" Requires="v">
                <p:oleObj spid="_x0000_s25622" name="Equation" r:id="rId3" imgW="1244600" imgH="393700" progId="Equation.3">
                  <p:embed/>
                </p:oleObj>
              </mc:Choice>
              <mc:Fallback>
                <p:oleObj name="Equation" r:id="rId3" imgW="12446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9338" y="4070350"/>
                        <a:ext cx="4235450" cy="1339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293" name="Text Box 5"/>
          <p:cNvSpPr txBox="1">
            <a:spLocks noChangeArrowheads="1"/>
          </p:cNvSpPr>
          <p:nvPr/>
        </p:nvSpPr>
        <p:spPr bwMode="auto">
          <a:xfrm>
            <a:off x="762000" y="5562600"/>
            <a:ext cx="7162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dirty="0" err="1" smtClean="0">
                <a:latin typeface="+mn-lt"/>
              </a:rPr>
              <a:t>Levins</a:t>
            </a:r>
            <a:r>
              <a:rPr lang="en-GB" altLang="en-US" sz="2800" dirty="0" smtClean="0">
                <a:latin typeface="+mn-lt"/>
              </a:rPr>
              <a:t>’ </a:t>
            </a:r>
            <a:r>
              <a:rPr lang="en-GB" altLang="en-US" sz="2800" dirty="0" err="1" smtClean="0">
                <a:latin typeface="+mn-lt"/>
              </a:rPr>
              <a:t>metapopulation</a:t>
            </a:r>
            <a:r>
              <a:rPr lang="en-GB" altLang="en-US" sz="2800" dirty="0" smtClean="0">
                <a:latin typeface="+mn-lt"/>
              </a:rPr>
              <a:t> model</a:t>
            </a:r>
            <a:endParaRPr lang="en-GB" altLang="en-US" sz="2800" dirty="0">
              <a:latin typeface="+mn-lt"/>
            </a:endParaRPr>
          </a:p>
        </p:txBody>
      </p:sp>
    </p:spTree>
    <p:extLst>
      <p:ext uri="{BB962C8B-B14F-4D97-AF65-F5344CB8AC3E}">
        <p14:creationId xmlns:p14="http://schemas.microsoft.com/office/powerpoint/2010/main" val="39527542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0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3"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p:cNvSpPr>
          <p:nvPr>
            <p:ph type="title"/>
          </p:nvPr>
        </p:nvSpPr>
        <p:spPr/>
        <p:txBody>
          <a:bodyPr/>
          <a:lstStyle/>
          <a:p>
            <a:pPr eaLnBrk="1" hangingPunct="1"/>
            <a:r>
              <a:rPr lang="en-GB" altLang="en-US" smtClean="0"/>
              <a:t>Metapopulation Theory</a:t>
            </a:r>
          </a:p>
        </p:txBody>
      </p:sp>
      <p:pic>
        <p:nvPicPr>
          <p:cNvPr id="757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598613"/>
            <a:ext cx="6629400"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Text Box 4"/>
          <p:cNvSpPr txBox="1">
            <a:spLocks noChangeArrowheads="1"/>
          </p:cNvSpPr>
          <p:nvPr/>
        </p:nvSpPr>
        <p:spPr bwMode="auto">
          <a:xfrm>
            <a:off x="1447800" y="6248400"/>
            <a:ext cx="6858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800" dirty="0">
                <a:latin typeface="+mn-lt"/>
              </a:rPr>
              <a:t>Solution to the </a:t>
            </a:r>
            <a:r>
              <a:rPr lang="en-GB" altLang="en-US" sz="2800" dirty="0" err="1">
                <a:latin typeface="+mn-lt"/>
              </a:rPr>
              <a:t>Levins</a:t>
            </a:r>
            <a:r>
              <a:rPr lang="en-GB" altLang="en-US" sz="2800" dirty="0">
                <a:latin typeface="+mn-lt"/>
              </a:rPr>
              <a:t>’ model</a:t>
            </a:r>
          </a:p>
        </p:txBody>
      </p:sp>
      <p:graphicFrame>
        <p:nvGraphicFramePr>
          <p:cNvPr id="75781" name="Object 1"/>
          <p:cNvGraphicFramePr>
            <a:graphicFrameLocks noChangeAspect="1"/>
          </p:cNvGraphicFramePr>
          <p:nvPr/>
        </p:nvGraphicFramePr>
        <p:xfrm>
          <a:off x="911225" y="3463925"/>
          <a:ext cx="708025" cy="757238"/>
        </p:xfrm>
        <a:graphic>
          <a:graphicData uri="http://schemas.openxmlformats.org/presentationml/2006/ole">
            <mc:AlternateContent xmlns:mc="http://schemas.openxmlformats.org/markup-compatibility/2006">
              <mc:Choice xmlns:v="urn:schemas-microsoft-com:vml" Requires="v">
                <p:oleObj spid="_x0000_s26646" name="Equation" r:id="rId4" imgW="368140" imgH="393529" progId="Equation.3">
                  <p:embed/>
                </p:oleObj>
              </mc:Choice>
              <mc:Fallback>
                <p:oleObj name="Equation" r:id="rId4" imgW="368140" imgH="39352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225" y="3463925"/>
                        <a:ext cx="708025" cy="7572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400605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Grp="1"/>
          </p:cNvSpPr>
          <p:nvPr>
            <p:ph type="title"/>
          </p:nvPr>
        </p:nvSpPr>
        <p:spPr/>
        <p:txBody>
          <a:bodyPr/>
          <a:lstStyle/>
          <a:p>
            <a:pPr eaLnBrk="1" hangingPunct="1"/>
            <a:r>
              <a:rPr lang="en-GB" altLang="en-US" smtClean="0"/>
              <a:t>Metapopulation Theory</a:t>
            </a:r>
          </a:p>
        </p:txBody>
      </p:sp>
      <p:sp>
        <p:nvSpPr>
          <p:cNvPr id="76803" name="Rectangle 4"/>
          <p:cNvSpPr>
            <a:spLocks noGrp="1"/>
          </p:cNvSpPr>
          <p:nvPr>
            <p:ph type="body" sz="half" idx="1"/>
          </p:nvPr>
        </p:nvSpPr>
        <p:spPr>
          <a:xfrm>
            <a:off x="457200" y="1600200"/>
            <a:ext cx="7643813" cy="4525963"/>
          </a:xfrm>
        </p:spPr>
        <p:txBody>
          <a:bodyPr/>
          <a:lstStyle/>
          <a:p>
            <a:pPr eaLnBrk="1" hangingPunct="1"/>
            <a:r>
              <a:rPr lang="en-GB" altLang="en-US" sz="2800" smtClean="0"/>
              <a:t>This is of course just the same as the logistic growth model </a:t>
            </a:r>
          </a:p>
          <a:p>
            <a:pPr eaLnBrk="1" hangingPunct="1"/>
            <a:endParaRPr lang="en-GB" altLang="en-US" sz="2800" smtClean="0"/>
          </a:p>
          <a:p>
            <a:pPr eaLnBrk="1" hangingPunct="1"/>
            <a:endParaRPr lang="en-GB" altLang="en-US" sz="2800" smtClean="0"/>
          </a:p>
          <a:p>
            <a:pPr eaLnBrk="1" hangingPunct="1"/>
            <a:endParaRPr lang="en-GB" altLang="en-US" sz="2800" smtClean="0"/>
          </a:p>
          <a:p>
            <a:pPr eaLnBrk="1" hangingPunct="1"/>
            <a:endParaRPr lang="en-GB" altLang="en-US" sz="2800" smtClean="0"/>
          </a:p>
          <a:p>
            <a:pPr eaLnBrk="1" hangingPunct="1"/>
            <a:endParaRPr lang="en-GB" altLang="en-US" sz="2800" smtClean="0"/>
          </a:p>
        </p:txBody>
      </p:sp>
      <p:graphicFrame>
        <p:nvGraphicFramePr>
          <p:cNvPr id="142343" name="Object 7"/>
          <p:cNvGraphicFramePr>
            <a:graphicFrameLocks noChangeAspect="1"/>
          </p:cNvGraphicFramePr>
          <p:nvPr>
            <p:ph sz="quarter" idx="2"/>
          </p:nvPr>
        </p:nvGraphicFramePr>
        <p:xfrm>
          <a:off x="2051050" y="4076700"/>
          <a:ext cx="3916363" cy="1250950"/>
        </p:xfrm>
        <a:graphic>
          <a:graphicData uri="http://schemas.openxmlformats.org/presentationml/2006/ole">
            <mc:AlternateContent xmlns:mc="http://schemas.openxmlformats.org/markup-compatibility/2006">
              <mc:Choice xmlns:v="urn:schemas-microsoft-com:vml" Requires="v">
                <p:oleObj spid="_x0000_s27730" name="Equation" r:id="rId3" imgW="1231366" imgH="393529" progId="Equation.3">
                  <p:embed/>
                </p:oleObj>
              </mc:Choice>
              <mc:Fallback>
                <p:oleObj name="Equation" r:id="rId3" imgW="1231366"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4076700"/>
                        <a:ext cx="3916363" cy="1250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05" name="Object 13"/>
          <p:cNvGraphicFramePr>
            <a:graphicFrameLocks noChangeAspect="1"/>
          </p:cNvGraphicFramePr>
          <p:nvPr/>
        </p:nvGraphicFramePr>
        <p:xfrm>
          <a:off x="2124075" y="2636838"/>
          <a:ext cx="4157663" cy="1314450"/>
        </p:xfrm>
        <a:graphic>
          <a:graphicData uri="http://schemas.openxmlformats.org/presentationml/2006/ole">
            <mc:AlternateContent xmlns:mc="http://schemas.openxmlformats.org/markup-compatibility/2006">
              <mc:Choice xmlns:v="urn:schemas-microsoft-com:vml" Requires="v">
                <p:oleObj spid="_x0000_s27731" name="Equation" r:id="rId5" imgW="1244600" imgH="393700" progId="Equation.3">
                  <p:embed/>
                </p:oleObj>
              </mc:Choice>
              <mc:Fallback>
                <p:oleObj name="Equation" r:id="rId5" imgW="12446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2636838"/>
                        <a:ext cx="4157663" cy="1314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16"/>
          <p:cNvGrpSpPr>
            <a:grpSpLocks/>
          </p:cNvGrpSpPr>
          <p:nvPr/>
        </p:nvGrpSpPr>
        <p:grpSpPr bwMode="auto">
          <a:xfrm>
            <a:off x="2051050" y="5516563"/>
            <a:ext cx="6169025" cy="1341437"/>
            <a:chOff x="1292" y="3475"/>
            <a:chExt cx="3886" cy="845"/>
          </a:xfrm>
        </p:grpSpPr>
        <p:graphicFrame>
          <p:nvGraphicFramePr>
            <p:cNvPr id="76807" name="Object 11"/>
            <p:cNvGraphicFramePr>
              <a:graphicFrameLocks noChangeAspect="1"/>
            </p:cNvGraphicFramePr>
            <p:nvPr/>
          </p:nvGraphicFramePr>
          <p:xfrm>
            <a:off x="1292" y="3475"/>
            <a:ext cx="2020" cy="803"/>
          </p:xfrm>
          <a:graphic>
            <a:graphicData uri="http://schemas.openxmlformats.org/presentationml/2006/ole">
              <mc:AlternateContent xmlns:mc="http://schemas.openxmlformats.org/markup-compatibility/2006">
                <mc:Choice xmlns:v="urn:schemas-microsoft-com:vml" Requires="v">
                  <p:oleObj spid="_x0000_s27732" name="Equation" r:id="rId7" imgW="990170" imgH="393529" progId="Equation.3">
                    <p:embed/>
                  </p:oleObj>
                </mc:Choice>
                <mc:Fallback>
                  <p:oleObj name="Equation" r:id="rId7" imgW="990170"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2" y="3475"/>
                          <a:ext cx="2020" cy="8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08" name="Object 14"/>
            <p:cNvGraphicFramePr>
              <a:graphicFrameLocks noChangeAspect="1"/>
            </p:cNvGraphicFramePr>
            <p:nvPr/>
          </p:nvGraphicFramePr>
          <p:xfrm>
            <a:off x="3961" y="3517"/>
            <a:ext cx="1217" cy="803"/>
          </p:xfrm>
          <a:graphic>
            <a:graphicData uri="http://schemas.openxmlformats.org/presentationml/2006/ole">
              <mc:AlternateContent xmlns:mc="http://schemas.openxmlformats.org/markup-compatibility/2006">
                <mc:Choice xmlns:v="urn:schemas-microsoft-com:vml" Requires="v">
                  <p:oleObj spid="_x0000_s27733" name="Equation" r:id="rId9" imgW="596641" imgH="393529" progId="Equation.3">
                    <p:embed/>
                  </p:oleObj>
                </mc:Choice>
                <mc:Fallback>
                  <p:oleObj name="Equation" r:id="rId9" imgW="596641" imgH="39352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61" y="3517"/>
                          <a:ext cx="1217" cy="8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809" name="Text Box 15"/>
            <p:cNvSpPr txBox="1">
              <a:spLocks noChangeArrowheads="1"/>
            </p:cNvSpPr>
            <p:nvPr/>
          </p:nvSpPr>
          <p:spPr bwMode="auto">
            <a:xfrm>
              <a:off x="3470" y="3748"/>
              <a:ext cx="4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Arial" panose="020B0604020202020204" pitchFamily="34" charset="0"/>
                </a:rPr>
                <a:t>with</a:t>
              </a:r>
              <a:r>
                <a:rPr lang="en-GB" altLang="en-US" sz="2400">
                  <a:latin typeface="Times New Roman" panose="02020603050405020304" pitchFamily="18" charset="0"/>
                </a:rPr>
                <a:t> </a:t>
              </a:r>
              <a:endParaRPr lang="en-US" altLang="en-US" sz="2400">
                <a:latin typeface="Times New Roman" panose="02020603050405020304" pitchFamily="18" charset="0"/>
              </a:endParaRPr>
            </a:p>
          </p:txBody>
        </p:sp>
      </p:grpSp>
    </p:spTree>
    <p:extLst>
      <p:ext uri="{BB962C8B-B14F-4D97-AF65-F5344CB8AC3E}">
        <p14:creationId xmlns:p14="http://schemas.microsoft.com/office/powerpoint/2010/main" val="31108465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23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p:cNvSpPr>
          <p:nvPr>
            <p:ph type="title"/>
          </p:nvPr>
        </p:nvSpPr>
        <p:spPr/>
        <p:txBody>
          <a:bodyPr/>
          <a:lstStyle/>
          <a:p>
            <a:pPr eaLnBrk="1" hangingPunct="1"/>
            <a:r>
              <a:rPr lang="en-GB" altLang="en-US" smtClean="0"/>
              <a:t>Metapopulation Theory</a:t>
            </a:r>
          </a:p>
        </p:txBody>
      </p:sp>
      <p:sp>
        <p:nvSpPr>
          <p:cNvPr id="77827" name="Rectangle 3"/>
          <p:cNvSpPr>
            <a:spLocks noGrp="1"/>
          </p:cNvSpPr>
          <p:nvPr>
            <p:ph type="body" idx="1"/>
          </p:nvPr>
        </p:nvSpPr>
        <p:spPr/>
        <p:txBody>
          <a:bodyPr/>
          <a:lstStyle/>
          <a:p>
            <a:pPr eaLnBrk="1" hangingPunct="1"/>
            <a:r>
              <a:rPr lang="en-GB" altLang="en-US" smtClean="0"/>
              <a:t>At equilibrium </a:t>
            </a:r>
            <a:r>
              <a:rPr lang="en-GB" altLang="en-US" i="1" smtClean="0"/>
              <a:t>p=1-e/m</a:t>
            </a:r>
          </a:p>
          <a:p>
            <a:pPr eaLnBrk="1" hangingPunct="1"/>
            <a:endParaRPr lang="en-GB" altLang="en-US" i="1" smtClean="0"/>
          </a:p>
          <a:p>
            <a:pPr eaLnBrk="1" hangingPunct="1"/>
            <a:endParaRPr lang="en-GB" altLang="en-US" smtClean="0"/>
          </a:p>
          <a:p>
            <a:pPr eaLnBrk="1" hangingPunct="1"/>
            <a:endParaRPr lang="en-GB" altLang="en-US" smtClean="0"/>
          </a:p>
          <a:p>
            <a:pPr eaLnBrk="1" hangingPunct="1"/>
            <a:endParaRPr lang="en-GB" altLang="en-US" smtClean="0"/>
          </a:p>
        </p:txBody>
      </p:sp>
      <p:pic>
        <p:nvPicPr>
          <p:cNvPr id="778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483660"/>
            <a:ext cx="5105400" cy="314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33875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p:cNvSpPr>
          <p:nvPr>
            <p:ph type="title"/>
          </p:nvPr>
        </p:nvSpPr>
        <p:spPr/>
        <p:txBody>
          <a:bodyPr/>
          <a:lstStyle/>
          <a:p>
            <a:pPr eaLnBrk="1" hangingPunct="1"/>
            <a:r>
              <a:rPr lang="en-GB" altLang="en-US" smtClean="0"/>
              <a:t>Metapopulation Theory</a:t>
            </a:r>
          </a:p>
        </p:txBody>
      </p:sp>
      <p:sp>
        <p:nvSpPr>
          <p:cNvPr id="78851" name="Rectangle 3"/>
          <p:cNvSpPr>
            <a:spLocks noGrp="1"/>
          </p:cNvSpPr>
          <p:nvPr>
            <p:ph type="body" idx="1"/>
          </p:nvPr>
        </p:nvSpPr>
        <p:spPr/>
        <p:txBody>
          <a:bodyPr/>
          <a:lstStyle/>
          <a:p>
            <a:pPr eaLnBrk="1" hangingPunct="1"/>
            <a:r>
              <a:rPr lang="en-GB" altLang="en-US" smtClean="0"/>
              <a:t>Two observations:</a:t>
            </a:r>
          </a:p>
          <a:p>
            <a:pPr eaLnBrk="1" hangingPunct="1"/>
            <a:r>
              <a:rPr lang="en-GB" altLang="en-US" smtClean="0"/>
              <a:t>For the metapopulation to persist colonisation needs to exceed extinction</a:t>
            </a:r>
          </a:p>
          <a:p>
            <a:pPr eaLnBrk="1" hangingPunct="1"/>
            <a:r>
              <a:rPr lang="en-GB" altLang="en-US" smtClean="0"/>
              <a:t>There will always be unoccupied patches</a:t>
            </a:r>
          </a:p>
          <a:p>
            <a:pPr eaLnBrk="1" hangingPunct="1"/>
            <a:r>
              <a:rPr lang="en-GB" altLang="en-US" smtClean="0"/>
              <a:t>The carrying capacity depends on the colonisation and extinction rates</a:t>
            </a:r>
          </a:p>
          <a:p>
            <a:pPr eaLnBrk="1" hangingPunct="1"/>
            <a:endParaRPr lang="en-GB" altLang="en-US" smtClean="0"/>
          </a:p>
        </p:txBody>
      </p:sp>
    </p:spTree>
    <p:extLst>
      <p:ext uri="{BB962C8B-B14F-4D97-AF65-F5344CB8AC3E}">
        <p14:creationId xmlns:p14="http://schemas.microsoft.com/office/powerpoint/2010/main" val="58019392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p:nvPr>
        </p:nvSpPr>
        <p:spPr/>
        <p:txBody>
          <a:bodyPr/>
          <a:lstStyle/>
          <a:p>
            <a:pPr eaLnBrk="1" hangingPunct="1"/>
            <a:r>
              <a:rPr lang="en-GB" altLang="en-US" smtClean="0"/>
              <a:t>Habitat destruction</a:t>
            </a:r>
          </a:p>
        </p:txBody>
      </p:sp>
      <p:sp>
        <p:nvSpPr>
          <p:cNvPr id="79875" name="Rectangle 3"/>
          <p:cNvSpPr>
            <a:spLocks noGrp="1"/>
          </p:cNvSpPr>
          <p:nvPr>
            <p:ph type="body" idx="1"/>
          </p:nvPr>
        </p:nvSpPr>
        <p:spPr/>
        <p:txBody>
          <a:bodyPr/>
          <a:lstStyle/>
          <a:p>
            <a:pPr eaLnBrk="1" hangingPunct="1"/>
            <a:r>
              <a:rPr lang="en-GB" altLang="en-US" smtClean="0"/>
              <a:t>Habitat destruction can easily be incorporated in metapopulation theory by assuming a fraction </a:t>
            </a:r>
            <a:r>
              <a:rPr lang="en-GB" altLang="en-US" i="1" smtClean="0"/>
              <a:t>D </a:t>
            </a:r>
            <a:r>
              <a:rPr lang="en-GB" altLang="en-US" smtClean="0"/>
              <a:t>cannot be colonised </a:t>
            </a:r>
          </a:p>
        </p:txBody>
      </p:sp>
      <p:graphicFrame>
        <p:nvGraphicFramePr>
          <p:cNvPr id="79876" name="Object 4"/>
          <p:cNvGraphicFramePr>
            <a:graphicFrameLocks noChangeAspect="1"/>
          </p:cNvGraphicFramePr>
          <p:nvPr/>
        </p:nvGraphicFramePr>
        <p:xfrm>
          <a:off x="1192213" y="4070350"/>
          <a:ext cx="5056187" cy="1339850"/>
        </p:xfrm>
        <a:graphic>
          <a:graphicData uri="http://schemas.openxmlformats.org/presentationml/2006/ole">
            <mc:AlternateContent xmlns:mc="http://schemas.openxmlformats.org/markup-compatibility/2006">
              <mc:Choice xmlns:v="urn:schemas-microsoft-com:vml" Requires="v">
                <p:oleObj spid="_x0000_s28694" name="Equation" r:id="rId3" imgW="1485900" imgH="393700" progId="Equation.3">
                  <p:embed/>
                </p:oleObj>
              </mc:Choice>
              <mc:Fallback>
                <p:oleObj name="Equation" r:id="rId3" imgW="1485900" imgH="393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213" y="4070350"/>
                        <a:ext cx="5056187" cy="1339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3340982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p:cNvSpPr>
          <p:nvPr>
            <p:ph type="title"/>
          </p:nvPr>
        </p:nvSpPr>
        <p:spPr/>
        <p:txBody>
          <a:bodyPr/>
          <a:lstStyle/>
          <a:p>
            <a:pPr eaLnBrk="1" hangingPunct="1"/>
            <a:r>
              <a:rPr lang="en-GB" altLang="en-US" smtClean="0"/>
              <a:t>Habitat destruction</a:t>
            </a:r>
          </a:p>
        </p:txBody>
      </p:sp>
      <p:sp>
        <p:nvSpPr>
          <p:cNvPr id="80899" name="Rectangle 3"/>
          <p:cNvSpPr>
            <a:spLocks noGrp="1"/>
          </p:cNvSpPr>
          <p:nvPr>
            <p:ph type="body" idx="1"/>
          </p:nvPr>
        </p:nvSpPr>
        <p:spPr/>
        <p:txBody>
          <a:bodyPr/>
          <a:lstStyle/>
          <a:p>
            <a:pPr eaLnBrk="1" hangingPunct="1"/>
            <a:r>
              <a:rPr lang="en-GB" altLang="en-US" smtClean="0"/>
              <a:t>Equilibrium fraction (</a:t>
            </a:r>
            <a:r>
              <a:rPr lang="en-GB" altLang="en-US" i="1" smtClean="0"/>
              <a:t>1-D-e/m</a:t>
            </a:r>
            <a:r>
              <a:rPr lang="en-GB" altLang="en-US" smtClean="0"/>
              <a:t>) decreases with habitat destruction:</a:t>
            </a:r>
          </a:p>
        </p:txBody>
      </p:sp>
      <p:pic>
        <p:nvPicPr>
          <p:cNvPr id="809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048000"/>
            <a:ext cx="5157788" cy="317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Text Box 5"/>
          <p:cNvSpPr txBox="1">
            <a:spLocks noChangeArrowheads="1"/>
          </p:cNvSpPr>
          <p:nvPr/>
        </p:nvSpPr>
        <p:spPr bwMode="auto">
          <a:xfrm>
            <a:off x="5486400" y="3352800"/>
            <a:ext cx="1828800"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000" i="1">
                <a:latin typeface="Times New Roman" panose="02020603050405020304" pitchFamily="18" charset="0"/>
              </a:rPr>
              <a:t>D</a:t>
            </a:r>
            <a:r>
              <a:rPr lang="en-GB" altLang="en-US" sz="2000">
                <a:latin typeface="Times New Roman" panose="02020603050405020304" pitchFamily="18" charset="0"/>
              </a:rPr>
              <a:t>=</a:t>
            </a:r>
          </a:p>
          <a:p>
            <a:pPr eaLnBrk="1" hangingPunct="1">
              <a:spcBef>
                <a:spcPct val="50000"/>
              </a:spcBef>
              <a:buFontTx/>
              <a:buNone/>
            </a:pPr>
            <a:r>
              <a:rPr lang="en-GB" altLang="en-US" sz="1100">
                <a:latin typeface="Times New Roman" panose="02020603050405020304" pitchFamily="18" charset="0"/>
              </a:rPr>
              <a:t>0</a:t>
            </a:r>
          </a:p>
          <a:p>
            <a:pPr eaLnBrk="1" hangingPunct="1">
              <a:spcBef>
                <a:spcPct val="50000"/>
              </a:spcBef>
              <a:buFontTx/>
              <a:buNone/>
            </a:pPr>
            <a:r>
              <a:rPr lang="en-GB" altLang="en-US" sz="1100">
                <a:latin typeface="Times New Roman" panose="02020603050405020304" pitchFamily="18" charset="0"/>
              </a:rPr>
              <a:t>0.1</a:t>
            </a:r>
          </a:p>
          <a:p>
            <a:pPr eaLnBrk="1" hangingPunct="1">
              <a:spcBef>
                <a:spcPct val="50000"/>
              </a:spcBef>
              <a:buFontTx/>
              <a:buNone/>
            </a:pPr>
            <a:r>
              <a:rPr lang="en-GB" altLang="en-US" sz="1100">
                <a:latin typeface="Times New Roman" panose="02020603050405020304" pitchFamily="18" charset="0"/>
              </a:rPr>
              <a:t>0.2</a:t>
            </a:r>
          </a:p>
          <a:p>
            <a:pPr eaLnBrk="1" hangingPunct="1">
              <a:spcBef>
                <a:spcPct val="50000"/>
              </a:spcBef>
              <a:buFontTx/>
              <a:buNone/>
            </a:pPr>
            <a:r>
              <a:rPr lang="en-GB" altLang="en-US" sz="1100">
                <a:latin typeface="Times New Roman" panose="02020603050405020304" pitchFamily="18" charset="0"/>
              </a:rPr>
              <a:t>0.3</a:t>
            </a:r>
          </a:p>
          <a:p>
            <a:pPr eaLnBrk="1" hangingPunct="1">
              <a:spcBef>
                <a:spcPct val="50000"/>
              </a:spcBef>
              <a:buFontTx/>
              <a:buNone/>
            </a:pPr>
            <a:r>
              <a:rPr lang="en-GB" altLang="en-US" sz="1100">
                <a:latin typeface="Times New Roman" panose="02020603050405020304" pitchFamily="18" charset="0"/>
              </a:rPr>
              <a:t>0.4</a:t>
            </a:r>
          </a:p>
          <a:p>
            <a:pPr eaLnBrk="1" hangingPunct="1">
              <a:spcBef>
                <a:spcPct val="50000"/>
              </a:spcBef>
              <a:buFontTx/>
              <a:buNone/>
            </a:pPr>
            <a:r>
              <a:rPr lang="en-GB" altLang="en-US" sz="1100">
                <a:latin typeface="Times New Roman" panose="02020603050405020304" pitchFamily="18" charset="0"/>
              </a:rPr>
              <a:t>0.5</a:t>
            </a:r>
          </a:p>
        </p:txBody>
      </p:sp>
    </p:spTree>
    <p:extLst>
      <p:ext uri="{BB962C8B-B14F-4D97-AF65-F5344CB8AC3E}">
        <p14:creationId xmlns:p14="http://schemas.microsoft.com/office/powerpoint/2010/main" val="375859094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p:cNvSpPr>
          <p:nvPr>
            <p:ph type="title"/>
          </p:nvPr>
        </p:nvSpPr>
        <p:spPr/>
        <p:txBody>
          <a:bodyPr/>
          <a:lstStyle/>
          <a:p>
            <a:pPr eaLnBrk="1" hangingPunct="1"/>
            <a:r>
              <a:rPr lang="cy-GB" altLang="en-US" smtClean="0"/>
              <a:t>Metapopulations</a:t>
            </a:r>
            <a:endParaRPr lang="en-US" altLang="en-US" smtClean="0"/>
          </a:p>
        </p:txBody>
      </p:sp>
      <p:sp>
        <p:nvSpPr>
          <p:cNvPr id="81923" name="Rectangle 3"/>
          <p:cNvSpPr>
            <a:spLocks noGrp="1"/>
          </p:cNvSpPr>
          <p:nvPr>
            <p:ph type="body" idx="1"/>
          </p:nvPr>
        </p:nvSpPr>
        <p:spPr/>
        <p:txBody>
          <a:bodyPr/>
          <a:lstStyle/>
          <a:p>
            <a:pPr eaLnBrk="1" hangingPunct="1"/>
            <a:r>
              <a:rPr lang="cy-GB" altLang="en-US" sz="2800" smtClean="0"/>
              <a:t>Note that in this respect the metapopulation model behaves fundamentally different from other models</a:t>
            </a:r>
          </a:p>
          <a:p>
            <a:pPr eaLnBrk="1" hangingPunct="1"/>
            <a:r>
              <a:rPr lang="cy-GB" altLang="en-US" sz="2800" smtClean="0"/>
              <a:t>Normally, reducing the area, say halfing it, halves the population size </a:t>
            </a:r>
          </a:p>
          <a:p>
            <a:pPr eaLnBrk="1" hangingPunct="1"/>
            <a:r>
              <a:rPr lang="cy-GB" altLang="en-US" sz="2800" smtClean="0"/>
              <a:t>In a metapopulation taking 60% of the area will have the effect of subtracting 60% from the equilibrium population size, and this could actually cause extinction</a:t>
            </a:r>
            <a:endParaRPr lang="en-US" altLang="en-US" sz="2800" smtClean="0"/>
          </a:p>
        </p:txBody>
      </p:sp>
    </p:spTree>
    <p:extLst>
      <p:ext uri="{BB962C8B-B14F-4D97-AF65-F5344CB8AC3E}">
        <p14:creationId xmlns:p14="http://schemas.microsoft.com/office/powerpoint/2010/main" val="209660096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p:cNvSpPr>
          <p:nvPr>
            <p:ph type="title"/>
          </p:nvPr>
        </p:nvSpPr>
        <p:spPr>
          <a:xfrm>
            <a:off x="685800" y="228600"/>
            <a:ext cx="7772400" cy="1143000"/>
          </a:xfrm>
        </p:spPr>
        <p:txBody>
          <a:bodyPr/>
          <a:lstStyle/>
          <a:p>
            <a:pPr eaLnBrk="1" hangingPunct="1"/>
            <a:r>
              <a:rPr lang="en-GB" altLang="en-US" smtClean="0"/>
              <a:t>The Spotted Owl Debate</a:t>
            </a:r>
          </a:p>
        </p:txBody>
      </p:sp>
      <p:sp>
        <p:nvSpPr>
          <p:cNvPr id="82947" name="Rectangle 3"/>
          <p:cNvSpPr>
            <a:spLocks noGrp="1"/>
          </p:cNvSpPr>
          <p:nvPr>
            <p:ph type="body" idx="1"/>
          </p:nvPr>
        </p:nvSpPr>
        <p:spPr>
          <a:xfrm>
            <a:off x="609600" y="1447800"/>
            <a:ext cx="4191000" cy="4800600"/>
          </a:xfrm>
        </p:spPr>
        <p:txBody>
          <a:bodyPr/>
          <a:lstStyle/>
          <a:p>
            <a:pPr eaLnBrk="1" hangingPunct="1"/>
            <a:r>
              <a:rPr lang="en-GB" altLang="en-US" smtClean="0"/>
              <a:t>the metapopulation was used in the debate around the protection of the northern spotted owl (</a:t>
            </a:r>
            <a:r>
              <a:rPr lang="en-GB" altLang="en-US" i="1" smtClean="0"/>
              <a:t>Strix occidentalis caurina</a:t>
            </a:r>
            <a:r>
              <a:rPr lang="en-GB" altLang="en-US" smtClean="0"/>
              <a:t>) in the USA</a:t>
            </a:r>
          </a:p>
          <a:p>
            <a:pPr eaLnBrk="1" hangingPunct="1">
              <a:buFont typeface="Arial" panose="020B0604020202020204" pitchFamily="34" charset="0"/>
              <a:buNone/>
            </a:pPr>
            <a:endParaRPr lang="en-GB" altLang="en-US" smtClean="0"/>
          </a:p>
        </p:txBody>
      </p:sp>
      <p:pic>
        <p:nvPicPr>
          <p:cNvPr id="829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6813" y="1219200"/>
            <a:ext cx="4243387"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121686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p:cNvSpPr>
            <a:spLocks noGrp="1"/>
          </p:cNvSpPr>
          <p:nvPr>
            <p:ph type="title"/>
          </p:nvPr>
        </p:nvSpPr>
        <p:spPr>
          <a:xfrm>
            <a:off x="685800" y="457200"/>
            <a:ext cx="7772400" cy="1143000"/>
          </a:xfrm>
        </p:spPr>
        <p:txBody>
          <a:bodyPr/>
          <a:lstStyle/>
          <a:p>
            <a:pPr eaLnBrk="1" hangingPunct="1"/>
            <a:r>
              <a:rPr lang="en-GB" altLang="en-US" smtClean="0"/>
              <a:t>The Spotted Owl Debate</a:t>
            </a:r>
          </a:p>
        </p:txBody>
      </p:sp>
      <p:sp>
        <p:nvSpPr>
          <p:cNvPr id="163843" name="Rectangle 3"/>
          <p:cNvSpPr>
            <a:spLocks noGrp="1"/>
          </p:cNvSpPr>
          <p:nvPr>
            <p:ph type="body" idx="1"/>
          </p:nvPr>
        </p:nvSpPr>
        <p:spPr>
          <a:xfrm>
            <a:off x="-76200" y="1752600"/>
            <a:ext cx="4953000" cy="4953000"/>
          </a:xfrm>
        </p:spPr>
        <p:txBody>
          <a:bodyPr/>
          <a:lstStyle/>
          <a:p>
            <a:pPr eaLnBrk="1" hangingPunct="1">
              <a:lnSpc>
                <a:spcPct val="90000"/>
              </a:lnSpc>
            </a:pPr>
            <a:r>
              <a:rPr lang="en-GB" altLang="en-US" smtClean="0"/>
              <a:t>The northern spotted brown owl lives in old woodland in the north western USA (California, Oregon) and Canada</a:t>
            </a:r>
          </a:p>
          <a:p>
            <a:pPr eaLnBrk="1" hangingPunct="1">
              <a:lnSpc>
                <a:spcPct val="90000"/>
              </a:lnSpc>
            </a:pPr>
            <a:r>
              <a:rPr lang="en-GB" altLang="en-US" smtClean="0"/>
              <a:t>Increased logging of old forest is threatening the northern spotted owl</a:t>
            </a:r>
          </a:p>
        </p:txBody>
      </p:sp>
      <p:pic>
        <p:nvPicPr>
          <p:cNvPr id="1638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03200"/>
            <a:ext cx="45720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622675"/>
            <a:ext cx="4648200"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31118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38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38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638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638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3"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p:txBody>
          <a:bodyPr/>
          <a:lstStyle/>
          <a:p>
            <a:pPr eaLnBrk="1" hangingPunct="1"/>
            <a:r>
              <a:rPr lang="en-GB" altLang="en-US" smtClean="0"/>
              <a:t>Exponential Growth</a:t>
            </a:r>
          </a:p>
        </p:txBody>
      </p:sp>
      <p:sp>
        <p:nvSpPr>
          <p:cNvPr id="10243" name="Rectangle 3"/>
          <p:cNvSpPr>
            <a:spLocks noGrp="1" noChangeArrowheads="1"/>
          </p:cNvSpPr>
          <p:nvPr>
            <p:ph idx="4294967295"/>
          </p:nvPr>
        </p:nvSpPr>
        <p:spPr/>
        <p:txBody>
          <a:bodyPr/>
          <a:lstStyle/>
          <a:p>
            <a:pPr eaLnBrk="1" hangingPunct="1">
              <a:lnSpc>
                <a:spcPct val="90000"/>
              </a:lnSpc>
            </a:pPr>
            <a:r>
              <a:rPr lang="en-GB" altLang="en-US" sz="2800" smtClean="0"/>
              <a:t>The simplest model for growth is to assume that the net per capita growth is density independent </a:t>
            </a:r>
          </a:p>
          <a:p>
            <a:pPr eaLnBrk="1" hangingPunct="1">
              <a:lnSpc>
                <a:spcPct val="90000"/>
              </a:lnSpc>
            </a:pPr>
            <a:endParaRPr lang="en-GB" altLang="en-US" sz="2800" smtClean="0"/>
          </a:p>
          <a:p>
            <a:pPr eaLnBrk="1" hangingPunct="1">
              <a:lnSpc>
                <a:spcPct val="90000"/>
              </a:lnSpc>
            </a:pPr>
            <a:r>
              <a:rPr lang="en-GB" altLang="en-US" sz="2800" smtClean="0"/>
              <a:t>It goes back many centuries</a:t>
            </a:r>
          </a:p>
          <a:p>
            <a:pPr eaLnBrk="1" hangingPunct="1">
              <a:lnSpc>
                <a:spcPct val="90000"/>
              </a:lnSpc>
              <a:buFontTx/>
              <a:buNone/>
            </a:pPr>
            <a:endParaRPr lang="en-GB" altLang="en-US" sz="2800" smtClean="0"/>
          </a:p>
          <a:p>
            <a:pPr eaLnBrk="1" hangingPunct="1">
              <a:lnSpc>
                <a:spcPct val="90000"/>
              </a:lnSpc>
            </a:pPr>
            <a:endParaRPr lang="en-GB" altLang="en-US" sz="2800" smtClean="0"/>
          </a:p>
        </p:txBody>
      </p:sp>
      <p:pic>
        <p:nvPicPr>
          <p:cNvPr id="1024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3644900"/>
            <a:ext cx="6219825"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Rectangle 9"/>
          <p:cNvSpPr>
            <a:spLocks noChangeArrowheads="1"/>
          </p:cNvSpPr>
          <p:nvPr/>
        </p:nvSpPr>
        <p:spPr bwMode="auto">
          <a:xfrm>
            <a:off x="323850" y="5876925"/>
            <a:ext cx="7993063" cy="6477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0246" name="Text Box 10"/>
          <p:cNvSpPr txBox="1">
            <a:spLocks noChangeArrowheads="1"/>
          </p:cNvSpPr>
          <p:nvPr/>
        </p:nvSpPr>
        <p:spPr bwMode="auto">
          <a:xfrm>
            <a:off x="1908175" y="6092825"/>
            <a:ext cx="6408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2400">
                <a:latin typeface="Arial" panose="020B0604020202020204" pitchFamily="34" charset="0"/>
              </a:rPr>
              <a:t>The courtier and the Persian king</a:t>
            </a:r>
          </a:p>
        </p:txBody>
      </p:sp>
    </p:spTree>
    <p:extLst>
      <p:ext uri="{BB962C8B-B14F-4D97-AF65-F5344CB8AC3E}">
        <p14:creationId xmlns:p14="http://schemas.microsoft.com/office/powerpoint/2010/main" val="328565106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4" name="Rectangle 2"/>
          <p:cNvSpPr>
            <a:spLocks noGrp="1"/>
          </p:cNvSpPr>
          <p:nvPr>
            <p:ph type="title"/>
          </p:nvPr>
        </p:nvSpPr>
        <p:spPr/>
        <p:txBody>
          <a:bodyPr/>
          <a:lstStyle/>
          <a:p>
            <a:pPr eaLnBrk="1" hangingPunct="1"/>
            <a:r>
              <a:rPr lang="en-GB" altLang="en-US" smtClean="0"/>
              <a:t>The Spotted Owl Debate</a:t>
            </a:r>
          </a:p>
        </p:txBody>
      </p:sp>
      <p:sp>
        <p:nvSpPr>
          <p:cNvPr id="164867" name="Rectangle 3"/>
          <p:cNvSpPr>
            <a:spLocks noGrp="1"/>
          </p:cNvSpPr>
          <p:nvPr>
            <p:ph type="body" idx="1"/>
          </p:nvPr>
        </p:nvSpPr>
        <p:spPr/>
        <p:txBody>
          <a:bodyPr/>
          <a:lstStyle/>
          <a:p>
            <a:pPr eaLnBrk="1" hangingPunct="1"/>
            <a:r>
              <a:rPr lang="en-GB" altLang="en-US" smtClean="0"/>
              <a:t>Logging is important for the local economy</a:t>
            </a:r>
          </a:p>
          <a:p>
            <a:pPr eaLnBrk="1" hangingPunct="1"/>
            <a:r>
              <a:rPr lang="en-GB" altLang="en-US" smtClean="0"/>
              <a:t>By 1950 only  10-15% of the original old forest was left and the remaining forests were publicly owned</a:t>
            </a:r>
          </a:p>
          <a:p>
            <a:pPr eaLnBrk="1" hangingPunct="1"/>
            <a:r>
              <a:rPr lang="en-GB" altLang="en-US" smtClean="0"/>
              <a:t>Logging continued leading to habitat loss and habitat fragmentation</a:t>
            </a:r>
          </a:p>
        </p:txBody>
      </p:sp>
    </p:spTree>
    <p:extLst>
      <p:ext uri="{BB962C8B-B14F-4D97-AF65-F5344CB8AC3E}">
        <p14:creationId xmlns:p14="http://schemas.microsoft.com/office/powerpoint/2010/main" val="1046693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48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48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48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7" grpId="0" build="p"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3" y="419100"/>
            <a:ext cx="8167687"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00050"/>
            <a:ext cx="8153400" cy="622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9746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2" name="Rectangle 2"/>
          <p:cNvSpPr>
            <a:spLocks noGrp="1"/>
          </p:cNvSpPr>
          <p:nvPr>
            <p:ph type="title"/>
          </p:nvPr>
        </p:nvSpPr>
        <p:spPr/>
        <p:txBody>
          <a:bodyPr/>
          <a:lstStyle/>
          <a:p>
            <a:pPr eaLnBrk="1" hangingPunct="1"/>
            <a:r>
              <a:rPr lang="en-GB" altLang="en-US" smtClean="0"/>
              <a:t>The Spotted Owl Debate</a:t>
            </a:r>
          </a:p>
        </p:txBody>
      </p:sp>
      <p:sp>
        <p:nvSpPr>
          <p:cNvPr id="166915" name="Rectangle 3"/>
          <p:cNvSpPr>
            <a:spLocks noGrp="1"/>
          </p:cNvSpPr>
          <p:nvPr>
            <p:ph type="body" idx="1"/>
          </p:nvPr>
        </p:nvSpPr>
        <p:spPr/>
        <p:txBody>
          <a:bodyPr/>
          <a:lstStyle/>
          <a:p>
            <a:pPr eaLnBrk="1" hangingPunct="1">
              <a:lnSpc>
                <a:spcPct val="90000"/>
              </a:lnSpc>
            </a:pPr>
            <a:r>
              <a:rPr lang="en-GB" altLang="en-US" smtClean="0"/>
              <a:t>The northern spotted owl was listed as threatened in Oregon under the “Endangered Species Act”</a:t>
            </a:r>
          </a:p>
          <a:p>
            <a:pPr eaLnBrk="1" hangingPunct="1">
              <a:lnSpc>
                <a:spcPct val="90000"/>
              </a:lnSpc>
            </a:pPr>
            <a:r>
              <a:rPr lang="en-GB" altLang="en-US" smtClean="0"/>
              <a:t>This legally obliged the state to provide protection for this species, and its habitat</a:t>
            </a:r>
          </a:p>
          <a:p>
            <a:pPr eaLnBrk="1" hangingPunct="1">
              <a:lnSpc>
                <a:spcPct val="90000"/>
              </a:lnSpc>
            </a:pPr>
            <a:r>
              <a:rPr lang="en-GB" altLang="en-US" smtClean="0"/>
              <a:t>It caused a conflict environmental groups and timber industry</a:t>
            </a:r>
          </a:p>
          <a:p>
            <a:pPr eaLnBrk="1" hangingPunct="1">
              <a:lnSpc>
                <a:spcPct val="90000"/>
              </a:lnSpc>
              <a:buFont typeface="Arial" panose="020B0604020202020204" pitchFamily="34" charset="0"/>
              <a:buNone/>
            </a:pPr>
            <a:endParaRPr lang="en-GB" altLang="en-US" smtClean="0"/>
          </a:p>
        </p:txBody>
      </p:sp>
    </p:spTree>
    <p:extLst>
      <p:ext uri="{BB962C8B-B14F-4D97-AF65-F5344CB8AC3E}">
        <p14:creationId xmlns:p14="http://schemas.microsoft.com/office/powerpoint/2010/main" val="20375597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9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69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69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5" grpId="0" build="p"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Rectangle 2"/>
          <p:cNvSpPr>
            <a:spLocks noGrp="1"/>
          </p:cNvSpPr>
          <p:nvPr>
            <p:ph type="title"/>
          </p:nvPr>
        </p:nvSpPr>
        <p:spPr/>
        <p:txBody>
          <a:bodyPr/>
          <a:lstStyle/>
          <a:p>
            <a:pPr eaLnBrk="1" hangingPunct="1"/>
            <a:r>
              <a:rPr lang="en-GB" altLang="en-US" smtClean="0"/>
              <a:t>The Spotted Owl Debate</a:t>
            </a:r>
          </a:p>
        </p:txBody>
      </p:sp>
      <p:sp>
        <p:nvSpPr>
          <p:cNvPr id="167939" name="Rectangle 3"/>
          <p:cNvSpPr>
            <a:spLocks noGrp="1"/>
          </p:cNvSpPr>
          <p:nvPr>
            <p:ph type="body" idx="1"/>
          </p:nvPr>
        </p:nvSpPr>
        <p:spPr/>
        <p:txBody>
          <a:bodyPr/>
          <a:lstStyle/>
          <a:p>
            <a:pPr eaLnBrk="1" hangingPunct="1"/>
            <a:r>
              <a:rPr lang="en-GB" altLang="en-US" smtClean="0"/>
              <a:t>The spotted owl is an indicator species: a decline indicates that other species are possibly declining too</a:t>
            </a:r>
          </a:p>
          <a:p>
            <a:pPr eaLnBrk="1" hangingPunct="1"/>
            <a:r>
              <a:rPr lang="en-GB" altLang="en-US" smtClean="0"/>
              <a:t>To breed and reproduce it needs large territories (400-3200 ha) of old forest (&gt;150 yrs) </a:t>
            </a:r>
          </a:p>
          <a:p>
            <a:pPr eaLnBrk="1" hangingPunct="1"/>
            <a:endParaRPr lang="en-GB" altLang="en-US" smtClean="0"/>
          </a:p>
          <a:p>
            <a:pPr eaLnBrk="1" hangingPunct="1"/>
            <a:endParaRPr lang="en-GB" altLang="en-US" smtClean="0"/>
          </a:p>
        </p:txBody>
      </p:sp>
    </p:spTree>
    <p:extLst>
      <p:ext uri="{BB962C8B-B14F-4D97-AF65-F5344CB8AC3E}">
        <p14:creationId xmlns:p14="http://schemas.microsoft.com/office/powerpoint/2010/main" val="28563674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79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79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9" grpId="0" build="p"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Rectangle 2"/>
          <p:cNvSpPr>
            <a:spLocks noGrp="1"/>
          </p:cNvSpPr>
          <p:nvPr>
            <p:ph type="title"/>
          </p:nvPr>
        </p:nvSpPr>
        <p:spPr/>
        <p:txBody>
          <a:bodyPr/>
          <a:lstStyle/>
          <a:p>
            <a:pPr eaLnBrk="1" hangingPunct="1"/>
            <a:r>
              <a:rPr lang="en-GB" altLang="en-US" smtClean="0"/>
              <a:t>The Spotted Owl Debate</a:t>
            </a:r>
          </a:p>
        </p:txBody>
      </p:sp>
      <p:sp>
        <p:nvSpPr>
          <p:cNvPr id="168963" name="Rectangle 3"/>
          <p:cNvSpPr>
            <a:spLocks noGrp="1"/>
          </p:cNvSpPr>
          <p:nvPr>
            <p:ph type="body" idx="1"/>
          </p:nvPr>
        </p:nvSpPr>
        <p:spPr/>
        <p:txBody>
          <a:bodyPr/>
          <a:lstStyle/>
          <a:p>
            <a:pPr eaLnBrk="1" hangingPunct="1"/>
            <a:r>
              <a:rPr lang="en-GB" altLang="en-US" smtClean="0"/>
              <a:t>Young owls disperse and need to find new territories</a:t>
            </a:r>
          </a:p>
          <a:p>
            <a:pPr eaLnBrk="1" hangingPunct="1"/>
            <a:r>
              <a:rPr lang="en-GB" altLang="en-US" smtClean="0"/>
              <a:t>Not all territories are occupied at all times</a:t>
            </a:r>
          </a:p>
          <a:p>
            <a:pPr eaLnBrk="1" hangingPunct="1"/>
            <a:r>
              <a:rPr lang="en-GB" altLang="en-US" smtClean="0"/>
              <a:t>Territories fall empty and are reoccupied</a:t>
            </a:r>
          </a:p>
        </p:txBody>
      </p:sp>
    </p:spTree>
    <p:extLst>
      <p:ext uri="{BB962C8B-B14F-4D97-AF65-F5344CB8AC3E}">
        <p14:creationId xmlns:p14="http://schemas.microsoft.com/office/powerpoint/2010/main" val="25493577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89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89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89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build="p"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p:cNvSpPr>
          <p:nvPr>
            <p:ph type="title"/>
          </p:nvPr>
        </p:nvSpPr>
        <p:spPr/>
        <p:txBody>
          <a:bodyPr/>
          <a:lstStyle/>
          <a:p>
            <a:pPr eaLnBrk="1" hangingPunct="1"/>
            <a:r>
              <a:rPr lang="en-GB" altLang="en-US" smtClean="0"/>
              <a:t>The Spotted Owl Debate</a:t>
            </a:r>
          </a:p>
        </p:txBody>
      </p:sp>
      <p:sp>
        <p:nvSpPr>
          <p:cNvPr id="90115" name="Rectangle 3"/>
          <p:cNvSpPr>
            <a:spLocks noGrp="1"/>
          </p:cNvSpPr>
          <p:nvPr>
            <p:ph type="body" idx="1"/>
          </p:nvPr>
        </p:nvSpPr>
        <p:spPr/>
        <p:txBody>
          <a:bodyPr/>
          <a:lstStyle/>
          <a:p>
            <a:pPr eaLnBrk="1" hangingPunct="1"/>
            <a:r>
              <a:rPr lang="en-GB" altLang="en-US" smtClean="0"/>
              <a:t>This was an important element of the debate:</a:t>
            </a:r>
          </a:p>
          <a:p>
            <a:pPr eaLnBrk="1" hangingPunct="1"/>
            <a:r>
              <a:rPr lang="en-GB" altLang="en-US" smtClean="0"/>
              <a:t>In order to protect the Spotted Owl, the Endangered Species Act states that the habitat has to be protected</a:t>
            </a:r>
          </a:p>
          <a:p>
            <a:pPr eaLnBrk="1" hangingPunct="1"/>
            <a:r>
              <a:rPr lang="en-GB" altLang="en-US" smtClean="0"/>
              <a:t>Metapopulation models were used in  court to make this case</a:t>
            </a:r>
          </a:p>
          <a:p>
            <a:pPr eaLnBrk="1" hangingPunct="1"/>
            <a:r>
              <a:rPr lang="en-GB" altLang="en-US" smtClean="0"/>
              <a:t>Cutting down unoccupied territories can endanger the species, even if it doesn’t endanger individuals</a:t>
            </a:r>
          </a:p>
          <a:p>
            <a:pPr eaLnBrk="1" hangingPunct="1"/>
            <a:endParaRPr lang="en-GB" altLang="en-US" smtClean="0"/>
          </a:p>
          <a:p>
            <a:pPr eaLnBrk="1" hangingPunct="1">
              <a:buFont typeface="Arial" panose="020B0604020202020204" pitchFamily="34" charset="0"/>
              <a:buNone/>
            </a:pPr>
            <a:endParaRPr lang="en-GB" altLang="en-US" smtClean="0"/>
          </a:p>
          <a:p>
            <a:pPr eaLnBrk="1" hangingPunct="1">
              <a:buFont typeface="Arial" panose="020B0604020202020204" pitchFamily="34" charset="0"/>
              <a:buNone/>
            </a:pPr>
            <a:endParaRPr lang="en-GB" altLang="en-US" smtClean="0"/>
          </a:p>
          <a:p>
            <a:pPr eaLnBrk="1" hangingPunct="1"/>
            <a:endParaRPr lang="en-GB" altLang="en-US" smtClean="0"/>
          </a:p>
        </p:txBody>
      </p:sp>
    </p:spTree>
    <p:extLst>
      <p:ext uri="{BB962C8B-B14F-4D97-AF65-F5344CB8AC3E}">
        <p14:creationId xmlns:p14="http://schemas.microsoft.com/office/powerpoint/2010/main" val="145230807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8" name="Rectangle 2"/>
          <p:cNvSpPr>
            <a:spLocks noGrp="1"/>
          </p:cNvSpPr>
          <p:nvPr>
            <p:ph type="title"/>
          </p:nvPr>
        </p:nvSpPr>
        <p:spPr/>
        <p:txBody>
          <a:bodyPr/>
          <a:lstStyle/>
          <a:p>
            <a:pPr eaLnBrk="1" hangingPunct="1"/>
            <a:endParaRPr lang="en-US" altLang="en-US" smtClean="0"/>
          </a:p>
        </p:txBody>
      </p:sp>
      <p:sp>
        <p:nvSpPr>
          <p:cNvPr id="91139" name="Rectangle 3"/>
          <p:cNvSpPr>
            <a:spLocks noGrp="1"/>
          </p:cNvSpPr>
          <p:nvPr>
            <p:ph type="body" idx="1"/>
          </p:nvPr>
        </p:nvSpPr>
        <p:spPr/>
        <p:txBody>
          <a:bodyPr/>
          <a:lstStyle/>
          <a:p>
            <a:pPr eaLnBrk="1" hangingPunct="1"/>
            <a:endParaRPr lang="en-US" altLang="en-US" smtClean="0"/>
          </a:p>
        </p:txBody>
      </p:sp>
      <p:pic>
        <p:nvPicPr>
          <p:cNvPr id="911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836613"/>
            <a:ext cx="3843337"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6050" y="26988"/>
            <a:ext cx="36671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2" name="Text Box 6"/>
          <p:cNvSpPr txBox="1">
            <a:spLocks noChangeArrowheads="1"/>
          </p:cNvSpPr>
          <p:nvPr/>
        </p:nvSpPr>
        <p:spPr bwMode="auto">
          <a:xfrm>
            <a:off x="1187450" y="6140450"/>
            <a:ext cx="3168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Times New Roman" panose="02020603050405020304" pitchFamily="18" charset="0"/>
              </a:rPr>
              <a:t>Nature, 10 Oct, 2007</a:t>
            </a:r>
            <a:endParaRPr lang="en-US" altLang="en-US" sz="2400">
              <a:latin typeface="Times New Roman" panose="02020603050405020304" pitchFamily="18" charset="0"/>
            </a:endParaRPr>
          </a:p>
        </p:txBody>
      </p:sp>
      <p:sp>
        <p:nvSpPr>
          <p:cNvPr id="151559" name="Text Box 7"/>
          <p:cNvSpPr txBox="1">
            <a:spLocks noChangeArrowheads="1"/>
          </p:cNvSpPr>
          <p:nvPr/>
        </p:nvSpPr>
        <p:spPr bwMode="auto">
          <a:xfrm>
            <a:off x="323850" y="3933825"/>
            <a:ext cx="45354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Comic Sans MS" panose="030F0702030302020204" pitchFamily="66" charset="0"/>
              </a:rPr>
              <a:t>Plan withdrawn by Obama administration in July 2009</a:t>
            </a:r>
            <a:endParaRPr lang="en-US" altLang="en-US" sz="2400">
              <a:latin typeface="Comic Sans MS" panose="030F0702030302020204" pitchFamily="66" charset="0"/>
            </a:endParaRPr>
          </a:p>
        </p:txBody>
      </p:sp>
    </p:spTree>
    <p:extLst>
      <p:ext uri="{BB962C8B-B14F-4D97-AF65-F5344CB8AC3E}">
        <p14:creationId xmlns:p14="http://schemas.microsoft.com/office/powerpoint/2010/main" val="327605735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5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p:cNvSpPr>
          <p:nvPr>
            <p:ph type="title"/>
          </p:nvPr>
        </p:nvSpPr>
        <p:spPr/>
        <p:txBody>
          <a:bodyPr/>
          <a:lstStyle/>
          <a:p>
            <a:pPr eaLnBrk="1" hangingPunct="1"/>
            <a:r>
              <a:rPr lang="en-GB" altLang="en-US" smtClean="0"/>
              <a:t>Examples of Metapopulations </a:t>
            </a:r>
          </a:p>
        </p:txBody>
      </p:sp>
      <p:sp>
        <p:nvSpPr>
          <p:cNvPr id="92163" name="Rectangle 3"/>
          <p:cNvSpPr>
            <a:spLocks noGrp="1"/>
          </p:cNvSpPr>
          <p:nvPr>
            <p:ph type="body" idx="1"/>
          </p:nvPr>
        </p:nvSpPr>
        <p:spPr/>
        <p:txBody>
          <a:bodyPr/>
          <a:lstStyle/>
          <a:p>
            <a:pPr eaLnBrk="1" hangingPunct="1">
              <a:lnSpc>
                <a:spcPct val="90000"/>
              </a:lnSpc>
              <a:buFont typeface="Arial" panose="020B0604020202020204" pitchFamily="34" charset="0"/>
              <a:buNone/>
            </a:pPr>
            <a:r>
              <a:rPr lang="en-GB" altLang="en-US" smtClean="0"/>
              <a:t>Examples of metapopulations:</a:t>
            </a:r>
          </a:p>
          <a:p>
            <a:pPr eaLnBrk="1" hangingPunct="1">
              <a:lnSpc>
                <a:spcPct val="90000"/>
              </a:lnSpc>
            </a:pPr>
            <a:r>
              <a:rPr lang="en-GB" altLang="en-US" smtClean="0"/>
              <a:t>A number of butterfly populations have a metapopulation structure (</a:t>
            </a:r>
            <a:r>
              <a:rPr lang="en-GB" altLang="en-US" i="1" smtClean="0"/>
              <a:t>Plebejus argus</a:t>
            </a:r>
            <a:r>
              <a:rPr lang="en-GB" altLang="en-US" smtClean="0"/>
              <a:t>, Glanville fritillary, bay checkerspot)</a:t>
            </a:r>
          </a:p>
          <a:p>
            <a:pPr eaLnBrk="1" hangingPunct="1">
              <a:lnSpc>
                <a:spcPct val="90000"/>
              </a:lnSpc>
            </a:pPr>
            <a:r>
              <a:rPr lang="en-GB" altLang="en-US" smtClean="0"/>
              <a:t>Daphnia in rock pools</a:t>
            </a:r>
          </a:p>
          <a:p>
            <a:pPr eaLnBrk="1" hangingPunct="1">
              <a:lnSpc>
                <a:spcPct val="90000"/>
              </a:lnSpc>
            </a:pPr>
            <a:r>
              <a:rPr lang="en-GB" altLang="en-US" smtClean="0"/>
              <a:t>Voles on islands</a:t>
            </a:r>
          </a:p>
          <a:p>
            <a:pPr eaLnBrk="1" hangingPunct="1">
              <a:lnSpc>
                <a:spcPct val="90000"/>
              </a:lnSpc>
              <a:buFont typeface="Arial" panose="020B0604020202020204" pitchFamily="34" charset="0"/>
              <a:buNone/>
            </a:pPr>
            <a:r>
              <a:rPr lang="en-GB" altLang="en-US" smtClean="0"/>
              <a:t>(see Hanski’s books)</a:t>
            </a:r>
          </a:p>
          <a:p>
            <a:pPr eaLnBrk="1" hangingPunct="1">
              <a:lnSpc>
                <a:spcPct val="90000"/>
              </a:lnSpc>
            </a:pPr>
            <a:endParaRPr lang="en-GB" altLang="en-US" smtClean="0"/>
          </a:p>
        </p:txBody>
      </p:sp>
    </p:spTree>
    <p:extLst>
      <p:ext uri="{BB962C8B-B14F-4D97-AF65-F5344CB8AC3E}">
        <p14:creationId xmlns:p14="http://schemas.microsoft.com/office/powerpoint/2010/main" val="240096404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p:cNvSpPr>
          <p:nvPr>
            <p:ph type="title"/>
          </p:nvPr>
        </p:nvSpPr>
        <p:spPr>
          <a:xfrm>
            <a:off x="685800" y="-171450"/>
            <a:ext cx="7772400" cy="1143000"/>
          </a:xfrm>
        </p:spPr>
        <p:txBody>
          <a:bodyPr/>
          <a:lstStyle/>
          <a:p>
            <a:pPr eaLnBrk="1" hangingPunct="1"/>
            <a:r>
              <a:rPr lang="en-GB" altLang="en-US" smtClean="0"/>
              <a:t>Examples of Metapopulations </a:t>
            </a:r>
          </a:p>
        </p:txBody>
      </p:sp>
      <p:sp>
        <p:nvSpPr>
          <p:cNvPr id="93187" name="Rectangle 3"/>
          <p:cNvSpPr>
            <a:spLocks noGrp="1"/>
          </p:cNvSpPr>
          <p:nvPr>
            <p:ph type="body" idx="1"/>
          </p:nvPr>
        </p:nvSpPr>
        <p:spPr>
          <a:xfrm>
            <a:off x="1477963" y="5715000"/>
            <a:ext cx="5399087" cy="1219200"/>
          </a:xfrm>
        </p:spPr>
        <p:txBody>
          <a:bodyPr/>
          <a:lstStyle/>
          <a:p>
            <a:pPr algn="ctr" eaLnBrk="1" hangingPunct="1">
              <a:buFont typeface="Arial" panose="020B0604020202020204" pitchFamily="34" charset="0"/>
              <a:buNone/>
            </a:pPr>
            <a:r>
              <a:rPr lang="en-GB" altLang="en-US" smtClean="0"/>
              <a:t>Glanville fritillary (</a:t>
            </a:r>
            <a:r>
              <a:rPr lang="en-GB" altLang="en-US" i="1" smtClean="0"/>
              <a:t>Melitaea</a:t>
            </a:r>
            <a:r>
              <a:rPr lang="en-GB" altLang="en-US" b="1" i="1" smtClean="0"/>
              <a:t> </a:t>
            </a:r>
            <a:r>
              <a:rPr lang="en-GB" altLang="en-US" i="1" smtClean="0"/>
              <a:t> cinxia</a:t>
            </a:r>
            <a:r>
              <a:rPr lang="en-GB" altLang="en-US" smtClean="0"/>
              <a:t>)</a:t>
            </a:r>
          </a:p>
        </p:txBody>
      </p:sp>
      <p:pic>
        <p:nvPicPr>
          <p:cNvPr id="93188" name="Picture 4" descr="movebp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268413"/>
            <a:ext cx="58674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7050" y="765175"/>
            <a:ext cx="2016125"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040353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pPr eaLnBrk="1" hangingPunct="1"/>
            <a:r>
              <a:rPr lang="en-GB" altLang="en-US" smtClean="0"/>
              <a:t>Metapopulations and carrying capacity</a:t>
            </a:r>
            <a:endParaRPr lang="en-US" altLang="en-US" smtClean="0"/>
          </a:p>
        </p:txBody>
      </p:sp>
      <p:sp>
        <p:nvSpPr>
          <p:cNvPr id="95235" name="Content Placeholder 2"/>
          <p:cNvSpPr>
            <a:spLocks noGrp="1"/>
          </p:cNvSpPr>
          <p:nvPr>
            <p:ph idx="1"/>
          </p:nvPr>
        </p:nvSpPr>
        <p:spPr/>
        <p:txBody>
          <a:bodyPr/>
          <a:lstStyle/>
          <a:p>
            <a:pPr eaLnBrk="1" hangingPunct="1"/>
            <a:endParaRPr lang="en-GB" altLang="en-US" smtClean="0"/>
          </a:p>
          <a:p>
            <a:pPr eaLnBrk="1" hangingPunct="1"/>
            <a:r>
              <a:rPr lang="en-GB" altLang="en-US" smtClean="0"/>
              <a:t>What the metapopulation demonstrates is that the carrying capacity is not a simple parameter of the system</a:t>
            </a:r>
          </a:p>
          <a:p>
            <a:pPr eaLnBrk="1" hangingPunct="1"/>
            <a:r>
              <a:rPr lang="en-GB" altLang="en-US" smtClean="0"/>
              <a:t>It depends on other factors, such as birth and death rates, or the ability to colonise space.</a:t>
            </a:r>
          </a:p>
          <a:p>
            <a:pPr eaLnBrk="1" hangingPunct="1"/>
            <a:r>
              <a:rPr lang="en-GB" altLang="en-US" smtClean="0"/>
              <a:t>This has been generalised in other spatial models</a:t>
            </a:r>
          </a:p>
        </p:txBody>
      </p:sp>
    </p:spTree>
    <p:extLst>
      <p:ext uri="{BB962C8B-B14F-4D97-AF65-F5344CB8AC3E}">
        <p14:creationId xmlns:p14="http://schemas.microsoft.com/office/powerpoint/2010/main" val="41236857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ph type="title"/>
          </p:nvPr>
        </p:nvSpPr>
        <p:spPr/>
        <p:txBody>
          <a:bodyPr/>
          <a:lstStyle/>
          <a:p>
            <a:pPr eaLnBrk="1" hangingPunct="1"/>
            <a:r>
              <a:rPr lang="en-GB" altLang="en-US" smtClean="0"/>
              <a:t>Exponential Growth</a:t>
            </a:r>
          </a:p>
        </p:txBody>
      </p:sp>
      <p:sp>
        <p:nvSpPr>
          <p:cNvPr id="12291" name="Rectangle 3"/>
          <p:cNvSpPr>
            <a:spLocks noGrp="1"/>
          </p:cNvSpPr>
          <p:nvPr>
            <p:ph type="body" idx="1"/>
          </p:nvPr>
        </p:nvSpPr>
        <p:spPr/>
        <p:txBody>
          <a:bodyPr/>
          <a:lstStyle/>
          <a:p>
            <a:pPr eaLnBrk="1" hangingPunct="1"/>
            <a:r>
              <a:rPr lang="en-GB" altLang="en-US" smtClean="0"/>
              <a:t>Sequence 1,2,4,8,16,32,64,128,256,512, etc.</a:t>
            </a:r>
          </a:p>
          <a:p>
            <a:pPr eaLnBrk="1" hangingPunct="1"/>
            <a:r>
              <a:rPr lang="en-GB" altLang="en-US" smtClean="0"/>
              <a:t>Or 2</a:t>
            </a:r>
            <a:r>
              <a:rPr lang="en-GB" altLang="en-US" baseline="30000" smtClean="0"/>
              <a:t>0</a:t>
            </a:r>
            <a:r>
              <a:rPr lang="en-GB" altLang="en-US" smtClean="0"/>
              <a:t>, 2</a:t>
            </a:r>
            <a:r>
              <a:rPr lang="en-GB" altLang="en-US" baseline="30000" smtClean="0"/>
              <a:t>1</a:t>
            </a:r>
            <a:r>
              <a:rPr lang="en-GB" altLang="en-US" smtClean="0"/>
              <a:t>, 2</a:t>
            </a:r>
            <a:r>
              <a:rPr lang="en-GB" altLang="en-US" baseline="30000" smtClean="0"/>
              <a:t>2</a:t>
            </a:r>
            <a:r>
              <a:rPr lang="en-GB" altLang="en-US" smtClean="0"/>
              <a:t>, 2</a:t>
            </a:r>
            <a:r>
              <a:rPr lang="en-GB" altLang="en-US" baseline="30000" smtClean="0"/>
              <a:t>3</a:t>
            </a:r>
            <a:r>
              <a:rPr lang="en-GB" altLang="en-US" smtClean="0"/>
              <a:t>, 2</a:t>
            </a:r>
            <a:r>
              <a:rPr lang="en-GB" altLang="en-US" baseline="30000" smtClean="0"/>
              <a:t>4</a:t>
            </a:r>
            <a:r>
              <a:rPr lang="en-GB" altLang="en-US" smtClean="0"/>
              <a:t> etc</a:t>
            </a:r>
          </a:p>
          <a:p>
            <a:pPr eaLnBrk="1" hangingPunct="1"/>
            <a:r>
              <a:rPr lang="en-GB" altLang="en-US" smtClean="0"/>
              <a:t>He would get 18446744073709551615 grains of rice, that is about 5 x 10</a:t>
            </a:r>
            <a:r>
              <a:rPr lang="en-GB" altLang="en-US" baseline="30000" smtClean="0"/>
              <a:t>11</a:t>
            </a:r>
            <a:r>
              <a:rPr lang="en-GB" altLang="en-US" smtClean="0"/>
              <a:t> metric tons, more than 500 times the current yearly global rice production! </a:t>
            </a:r>
          </a:p>
        </p:txBody>
      </p:sp>
    </p:spTree>
    <p:extLst>
      <p:ext uri="{BB962C8B-B14F-4D97-AF65-F5344CB8AC3E}">
        <p14:creationId xmlns:p14="http://schemas.microsoft.com/office/powerpoint/2010/main" val="217623620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200400"/>
            <a:ext cx="5386388"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Rectangle 3"/>
          <p:cNvSpPr>
            <a:spLocks noGrp="1"/>
          </p:cNvSpPr>
          <p:nvPr>
            <p:ph type="title"/>
          </p:nvPr>
        </p:nvSpPr>
        <p:spPr/>
        <p:txBody>
          <a:bodyPr/>
          <a:lstStyle/>
          <a:p>
            <a:pPr eaLnBrk="1" hangingPunct="1"/>
            <a:r>
              <a:rPr lang="en-GB" altLang="en-US" smtClean="0"/>
              <a:t>Rescue effect</a:t>
            </a:r>
          </a:p>
        </p:txBody>
      </p:sp>
      <p:sp>
        <p:nvSpPr>
          <p:cNvPr id="96260" name="Rectangle 4"/>
          <p:cNvSpPr>
            <a:spLocks noGrp="1"/>
          </p:cNvSpPr>
          <p:nvPr>
            <p:ph type="body" idx="1"/>
          </p:nvPr>
        </p:nvSpPr>
        <p:spPr/>
        <p:txBody>
          <a:bodyPr/>
          <a:lstStyle/>
          <a:p>
            <a:pPr eaLnBrk="1" hangingPunct="1"/>
            <a:r>
              <a:rPr lang="en-GB" altLang="en-US" smtClean="0"/>
              <a:t>The Levins’ metapopulation assumes extinction rates are constant</a:t>
            </a:r>
          </a:p>
          <a:p>
            <a:pPr eaLnBrk="1" hangingPunct="1"/>
            <a:endParaRPr lang="en-GB" altLang="en-US" smtClean="0"/>
          </a:p>
          <a:p>
            <a:pPr eaLnBrk="1" hangingPunct="1"/>
            <a:endParaRPr lang="en-GB" altLang="en-US" smtClean="0"/>
          </a:p>
          <a:p>
            <a:pPr eaLnBrk="1" hangingPunct="1"/>
            <a:endParaRPr lang="en-GB" altLang="en-US" smtClean="0"/>
          </a:p>
          <a:p>
            <a:pPr eaLnBrk="1" hangingPunct="1"/>
            <a:endParaRPr lang="en-GB" altLang="en-US" smtClean="0"/>
          </a:p>
          <a:p>
            <a:pPr eaLnBrk="1" hangingPunct="1"/>
            <a:endParaRPr lang="en-GB" altLang="en-US" smtClean="0"/>
          </a:p>
        </p:txBody>
      </p:sp>
      <p:sp>
        <p:nvSpPr>
          <p:cNvPr id="96261" name="Text Box 5"/>
          <p:cNvSpPr txBox="1">
            <a:spLocks noChangeArrowheads="1"/>
          </p:cNvSpPr>
          <p:nvPr/>
        </p:nvSpPr>
        <p:spPr bwMode="auto">
          <a:xfrm>
            <a:off x="2286000" y="35052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Comic Sans MS" panose="030F0702030302020204" pitchFamily="66" charset="0"/>
              </a:rPr>
              <a:t>colonisation</a:t>
            </a:r>
          </a:p>
        </p:txBody>
      </p:sp>
      <p:sp>
        <p:nvSpPr>
          <p:cNvPr id="96262" name="Text Box 6"/>
          <p:cNvSpPr txBox="1">
            <a:spLocks noChangeArrowheads="1"/>
          </p:cNvSpPr>
          <p:nvPr/>
        </p:nvSpPr>
        <p:spPr bwMode="auto">
          <a:xfrm>
            <a:off x="4648200" y="4343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Comic Sans MS" panose="030F0702030302020204" pitchFamily="66" charset="0"/>
              </a:rPr>
              <a:t>extinction</a:t>
            </a:r>
          </a:p>
        </p:txBody>
      </p:sp>
    </p:spTree>
    <p:extLst>
      <p:ext uri="{BB962C8B-B14F-4D97-AF65-F5344CB8AC3E}">
        <p14:creationId xmlns:p14="http://schemas.microsoft.com/office/powerpoint/2010/main" val="604479261"/>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p:nvPr>
        </p:nvSpPr>
        <p:spPr/>
        <p:txBody>
          <a:bodyPr/>
          <a:lstStyle/>
          <a:p>
            <a:pPr eaLnBrk="1" hangingPunct="1"/>
            <a:r>
              <a:rPr lang="en-GB" altLang="en-US" smtClean="0"/>
              <a:t>Rescue effect</a:t>
            </a:r>
          </a:p>
        </p:txBody>
      </p:sp>
      <p:sp>
        <p:nvSpPr>
          <p:cNvPr id="97283" name="Rectangle 3"/>
          <p:cNvSpPr>
            <a:spLocks noGrp="1"/>
          </p:cNvSpPr>
          <p:nvPr>
            <p:ph type="body" idx="1"/>
          </p:nvPr>
        </p:nvSpPr>
        <p:spPr/>
        <p:txBody>
          <a:bodyPr/>
          <a:lstStyle/>
          <a:p>
            <a:pPr eaLnBrk="1" hangingPunct="1">
              <a:lnSpc>
                <a:spcPct val="90000"/>
              </a:lnSpc>
            </a:pPr>
            <a:r>
              <a:rPr lang="en-GB" altLang="en-US" smtClean="0"/>
              <a:t>Population numbers in a patch could depend on the number of patches occupied in the vicinity (immigration)</a:t>
            </a:r>
          </a:p>
          <a:p>
            <a:pPr eaLnBrk="1" hangingPunct="1">
              <a:lnSpc>
                <a:spcPct val="90000"/>
              </a:lnSpc>
            </a:pPr>
            <a:r>
              <a:rPr lang="en-GB" altLang="en-US" smtClean="0"/>
              <a:t>The extinction rate will decrease if more patches are occupied. </a:t>
            </a:r>
          </a:p>
          <a:p>
            <a:pPr eaLnBrk="1" hangingPunct="1">
              <a:lnSpc>
                <a:spcPct val="90000"/>
              </a:lnSpc>
            </a:pPr>
            <a:r>
              <a:rPr lang="en-GB" altLang="en-US" smtClean="0"/>
              <a:t>Hanski proposed </a:t>
            </a:r>
            <a:r>
              <a:rPr lang="en-GB" altLang="en-US" i="1" smtClean="0"/>
              <a:t>e=e</a:t>
            </a:r>
            <a:r>
              <a:rPr lang="en-GB" altLang="en-US" i="1" baseline="-25000" smtClean="0"/>
              <a:t>0</a:t>
            </a:r>
            <a:r>
              <a:rPr lang="en-GB" altLang="en-US" smtClean="0"/>
              <a:t> exp(-</a:t>
            </a:r>
            <a:r>
              <a:rPr lang="en-GB" altLang="en-US" i="1" smtClean="0"/>
              <a:t>ap</a:t>
            </a:r>
            <a:r>
              <a:rPr lang="en-GB" altLang="en-US" smtClean="0"/>
              <a:t>)</a:t>
            </a:r>
          </a:p>
        </p:txBody>
      </p:sp>
    </p:spTree>
    <p:extLst>
      <p:ext uri="{BB962C8B-B14F-4D97-AF65-F5344CB8AC3E}">
        <p14:creationId xmlns:p14="http://schemas.microsoft.com/office/powerpoint/2010/main" val="925570160"/>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p:cNvSpPr>
          <p:nvPr>
            <p:ph type="title"/>
          </p:nvPr>
        </p:nvSpPr>
        <p:spPr/>
        <p:txBody>
          <a:bodyPr/>
          <a:lstStyle/>
          <a:p>
            <a:pPr eaLnBrk="1" hangingPunct="1"/>
            <a:r>
              <a:rPr lang="en-GB" altLang="en-US" smtClean="0"/>
              <a:t>Rescue effect</a:t>
            </a:r>
          </a:p>
        </p:txBody>
      </p:sp>
      <p:sp>
        <p:nvSpPr>
          <p:cNvPr id="98307" name="Rectangle 3"/>
          <p:cNvSpPr>
            <a:spLocks noGrp="1"/>
          </p:cNvSpPr>
          <p:nvPr>
            <p:ph type="body" idx="1"/>
          </p:nvPr>
        </p:nvSpPr>
        <p:spPr/>
        <p:txBody>
          <a:bodyPr/>
          <a:lstStyle/>
          <a:p>
            <a:pPr eaLnBrk="1" hangingPunct="1"/>
            <a:r>
              <a:rPr lang="en-GB" altLang="en-US" smtClean="0"/>
              <a:t>The rescue effect can create alternative stable states, with the effect that the metapopulation becomes extinct if reduced below a threshold fraction</a:t>
            </a:r>
            <a:endParaRPr lang="en-GB" altLang="en-US" i="1" smtClean="0"/>
          </a:p>
        </p:txBody>
      </p:sp>
    </p:spTree>
    <p:extLst>
      <p:ext uri="{BB962C8B-B14F-4D97-AF65-F5344CB8AC3E}">
        <p14:creationId xmlns:p14="http://schemas.microsoft.com/office/powerpoint/2010/main" val="3969520857"/>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p:cNvSpPr>
          <p:nvPr>
            <p:ph type="title"/>
          </p:nvPr>
        </p:nvSpPr>
        <p:spPr/>
        <p:txBody>
          <a:bodyPr/>
          <a:lstStyle/>
          <a:p>
            <a:pPr eaLnBrk="1" hangingPunct="1"/>
            <a:r>
              <a:rPr lang="en-GB" altLang="en-US" smtClean="0"/>
              <a:t>Rescue effect</a:t>
            </a:r>
          </a:p>
        </p:txBody>
      </p:sp>
      <p:sp>
        <p:nvSpPr>
          <p:cNvPr id="99331" name="Rectangle 3"/>
          <p:cNvSpPr>
            <a:spLocks noGrp="1"/>
          </p:cNvSpPr>
          <p:nvPr>
            <p:ph type="body" idx="1"/>
          </p:nvPr>
        </p:nvSpPr>
        <p:spPr/>
        <p:txBody>
          <a:bodyPr/>
          <a:lstStyle/>
          <a:p>
            <a:pPr eaLnBrk="1" hangingPunct="1">
              <a:lnSpc>
                <a:spcPct val="90000"/>
              </a:lnSpc>
            </a:pPr>
            <a:r>
              <a:rPr lang="en-GB" altLang="en-US" smtClean="0"/>
              <a:t>The Levins’ metapopulation assumes extinction rates are constant</a:t>
            </a:r>
          </a:p>
          <a:p>
            <a:pPr eaLnBrk="1" hangingPunct="1">
              <a:lnSpc>
                <a:spcPct val="90000"/>
              </a:lnSpc>
            </a:pPr>
            <a:r>
              <a:rPr lang="en-GB" altLang="en-US" smtClean="0"/>
              <a:t>Population numbers in a patch depend on the number of patches occupied in the vicinity (immigration)</a:t>
            </a:r>
          </a:p>
          <a:p>
            <a:pPr eaLnBrk="1" hangingPunct="1">
              <a:lnSpc>
                <a:spcPct val="90000"/>
              </a:lnSpc>
            </a:pPr>
            <a:r>
              <a:rPr lang="en-GB" altLang="en-US" smtClean="0"/>
              <a:t>The extinction rate will decrease if more patches are occupied. </a:t>
            </a:r>
          </a:p>
          <a:p>
            <a:pPr eaLnBrk="1" hangingPunct="1">
              <a:lnSpc>
                <a:spcPct val="90000"/>
              </a:lnSpc>
            </a:pPr>
            <a:r>
              <a:rPr lang="en-GB" altLang="en-US" smtClean="0"/>
              <a:t>Hanski proposed </a:t>
            </a:r>
            <a:r>
              <a:rPr lang="en-GB" altLang="en-US" i="1" smtClean="0"/>
              <a:t>e=e</a:t>
            </a:r>
            <a:r>
              <a:rPr lang="en-GB" altLang="en-US" i="1" baseline="-25000" smtClean="0"/>
              <a:t>0</a:t>
            </a:r>
            <a:r>
              <a:rPr lang="en-GB" altLang="en-US" smtClean="0"/>
              <a:t> exp(-</a:t>
            </a:r>
            <a:r>
              <a:rPr lang="en-GB" altLang="en-US" i="1" smtClean="0"/>
              <a:t>ap</a:t>
            </a:r>
            <a:r>
              <a:rPr lang="en-GB" altLang="en-US" smtClean="0"/>
              <a:t>)</a:t>
            </a:r>
          </a:p>
        </p:txBody>
      </p:sp>
    </p:spTree>
    <p:extLst>
      <p:ext uri="{BB962C8B-B14F-4D97-AF65-F5344CB8AC3E}">
        <p14:creationId xmlns:p14="http://schemas.microsoft.com/office/powerpoint/2010/main" val="3774360696"/>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p:cNvSpPr>
          <p:nvPr>
            <p:ph type="title"/>
          </p:nvPr>
        </p:nvSpPr>
        <p:spPr/>
        <p:txBody>
          <a:bodyPr/>
          <a:lstStyle/>
          <a:p>
            <a:pPr eaLnBrk="1" hangingPunct="1"/>
            <a:r>
              <a:rPr lang="en-GB" altLang="en-US" smtClean="0"/>
              <a:t>Rescue effect</a:t>
            </a:r>
          </a:p>
        </p:txBody>
      </p:sp>
      <p:sp>
        <p:nvSpPr>
          <p:cNvPr id="100355" name="Rectangle 3"/>
          <p:cNvSpPr>
            <a:spLocks noGrp="1"/>
          </p:cNvSpPr>
          <p:nvPr>
            <p:ph type="body" idx="1"/>
          </p:nvPr>
        </p:nvSpPr>
        <p:spPr/>
        <p:txBody>
          <a:bodyPr/>
          <a:lstStyle/>
          <a:p>
            <a:pPr eaLnBrk="1" hangingPunct="1"/>
            <a:r>
              <a:rPr lang="en-GB" altLang="en-US" smtClean="0"/>
              <a:t>If </a:t>
            </a:r>
            <a:r>
              <a:rPr lang="en-GB" altLang="en-US" i="1" smtClean="0"/>
              <a:t>e=e</a:t>
            </a:r>
            <a:r>
              <a:rPr lang="en-GB" altLang="en-US" i="1" baseline="-25000" smtClean="0"/>
              <a:t>0</a:t>
            </a:r>
            <a:r>
              <a:rPr lang="en-GB" altLang="en-US" smtClean="0"/>
              <a:t> exp(-</a:t>
            </a:r>
            <a:r>
              <a:rPr lang="en-GB" altLang="en-US" i="1" smtClean="0"/>
              <a:t>ap</a:t>
            </a:r>
            <a:r>
              <a:rPr lang="en-GB" altLang="en-US" smtClean="0"/>
              <a:t>)</a:t>
            </a:r>
          </a:p>
        </p:txBody>
      </p:sp>
      <p:pic>
        <p:nvPicPr>
          <p:cNvPr id="1003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868613"/>
            <a:ext cx="4876800" cy="300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ext Box 5"/>
          <p:cNvSpPr txBox="1">
            <a:spLocks noChangeArrowheads="1"/>
          </p:cNvSpPr>
          <p:nvPr/>
        </p:nvSpPr>
        <p:spPr bwMode="auto">
          <a:xfrm>
            <a:off x="3657600" y="40386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Comic Sans MS" panose="030F0702030302020204" pitchFamily="66" charset="0"/>
              </a:rPr>
              <a:t>colonisation</a:t>
            </a:r>
          </a:p>
        </p:txBody>
      </p:sp>
      <p:sp>
        <p:nvSpPr>
          <p:cNvPr id="100358" name="Text Box 6"/>
          <p:cNvSpPr txBox="1">
            <a:spLocks noChangeArrowheads="1"/>
          </p:cNvSpPr>
          <p:nvPr/>
        </p:nvSpPr>
        <p:spPr bwMode="auto">
          <a:xfrm>
            <a:off x="2057400" y="2819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GB" altLang="en-US" sz="2400">
                <a:latin typeface="Comic Sans MS" panose="030F0702030302020204" pitchFamily="66" charset="0"/>
              </a:rPr>
              <a:t>extinction</a:t>
            </a:r>
          </a:p>
        </p:txBody>
      </p:sp>
      <p:grpSp>
        <p:nvGrpSpPr>
          <p:cNvPr id="2" name="Group 7"/>
          <p:cNvGrpSpPr>
            <a:grpSpLocks/>
          </p:cNvGrpSpPr>
          <p:nvPr/>
        </p:nvGrpSpPr>
        <p:grpSpPr bwMode="auto">
          <a:xfrm>
            <a:off x="2209800" y="5638800"/>
            <a:ext cx="3962400" cy="152400"/>
            <a:chOff x="1392" y="3696"/>
            <a:chExt cx="2496" cy="96"/>
          </a:xfrm>
        </p:grpSpPr>
        <p:sp>
          <p:nvSpPr>
            <p:cNvPr id="100360" name="AutoShape 8"/>
            <p:cNvSpPr>
              <a:spLocks noChangeArrowheads="1"/>
            </p:cNvSpPr>
            <p:nvPr/>
          </p:nvSpPr>
          <p:spPr bwMode="auto">
            <a:xfrm>
              <a:off x="1824" y="3696"/>
              <a:ext cx="1536" cy="96"/>
            </a:xfrm>
            <a:prstGeom prst="rightArrow">
              <a:avLst>
                <a:gd name="adj1" fmla="val 50000"/>
                <a:gd name="adj2" fmla="val 400000"/>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00361" name="AutoShape 9"/>
            <p:cNvSpPr>
              <a:spLocks noChangeArrowheads="1"/>
            </p:cNvSpPr>
            <p:nvPr/>
          </p:nvSpPr>
          <p:spPr bwMode="auto">
            <a:xfrm>
              <a:off x="3600" y="3696"/>
              <a:ext cx="288" cy="96"/>
            </a:xfrm>
            <a:prstGeom prst="leftArrow">
              <a:avLst>
                <a:gd name="adj1" fmla="val 50000"/>
                <a:gd name="adj2" fmla="val 75000"/>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00362" name="AutoShape 10"/>
            <p:cNvSpPr>
              <a:spLocks noChangeArrowheads="1"/>
            </p:cNvSpPr>
            <p:nvPr/>
          </p:nvSpPr>
          <p:spPr bwMode="auto">
            <a:xfrm>
              <a:off x="1392" y="3696"/>
              <a:ext cx="192" cy="96"/>
            </a:xfrm>
            <a:prstGeom prst="leftArrow">
              <a:avLst>
                <a:gd name="adj1" fmla="val 50000"/>
                <a:gd name="adj2" fmla="val 50000"/>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grpSp>
    </p:spTree>
    <p:extLst>
      <p:ext uri="{BB962C8B-B14F-4D97-AF65-F5344CB8AC3E}">
        <p14:creationId xmlns:p14="http://schemas.microsoft.com/office/powerpoint/2010/main" val="12822310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p:cNvSpPr>
          <p:nvPr>
            <p:ph type="title"/>
          </p:nvPr>
        </p:nvSpPr>
        <p:spPr/>
        <p:txBody>
          <a:bodyPr/>
          <a:lstStyle/>
          <a:p>
            <a:pPr eaLnBrk="1" hangingPunct="1"/>
            <a:r>
              <a:rPr lang="en-GB" altLang="en-US" smtClean="0"/>
              <a:t>Rescue effect</a:t>
            </a:r>
          </a:p>
        </p:txBody>
      </p:sp>
      <p:sp>
        <p:nvSpPr>
          <p:cNvPr id="101379" name="Rectangle 3"/>
          <p:cNvSpPr>
            <a:spLocks noGrp="1"/>
          </p:cNvSpPr>
          <p:nvPr>
            <p:ph type="body" idx="1"/>
          </p:nvPr>
        </p:nvSpPr>
        <p:spPr/>
        <p:txBody>
          <a:bodyPr/>
          <a:lstStyle/>
          <a:p>
            <a:pPr eaLnBrk="1" hangingPunct="1"/>
            <a:r>
              <a:rPr lang="en-GB" altLang="en-US" smtClean="0"/>
              <a:t>The rescue effect can create alternative stable states, with the effect that the metapopulation becomes extinct if reduced below a threshold fraction</a:t>
            </a:r>
            <a:endParaRPr lang="en-GB" altLang="en-US" i="1" smtClean="0"/>
          </a:p>
        </p:txBody>
      </p:sp>
    </p:spTree>
    <p:extLst>
      <p:ext uri="{BB962C8B-B14F-4D97-AF65-F5344CB8AC3E}">
        <p14:creationId xmlns:p14="http://schemas.microsoft.com/office/powerpoint/2010/main" val="3073007935"/>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smtClean="0"/>
              <a:t>Do </a:t>
            </a:r>
            <a:r>
              <a:rPr lang="en-GB" i="1" dirty="0" smtClean="0"/>
              <a:t>Practical 1</a:t>
            </a:r>
            <a:r>
              <a:rPr lang="en-GB" dirty="0" smtClean="0"/>
              <a:t>, questions on </a:t>
            </a:r>
            <a:r>
              <a:rPr lang="en-GB" dirty="0" err="1" smtClean="0"/>
              <a:t>metapopulation</a:t>
            </a:r>
            <a:r>
              <a:rPr lang="en-GB" dirty="0" smtClean="0"/>
              <a:t> theory after the lectures. </a:t>
            </a:r>
            <a:endParaRPr lang="en-GB" dirty="0"/>
          </a:p>
        </p:txBody>
      </p:sp>
    </p:spTree>
    <p:extLst>
      <p:ext uri="{BB962C8B-B14F-4D97-AF65-F5344CB8AC3E}">
        <p14:creationId xmlns:p14="http://schemas.microsoft.com/office/powerpoint/2010/main" val="220668942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p:cNvSpPr>
          <p:nvPr>
            <p:ph type="title"/>
          </p:nvPr>
        </p:nvSpPr>
        <p:spPr/>
        <p:txBody>
          <a:bodyPr/>
          <a:lstStyle/>
          <a:p>
            <a:pPr eaLnBrk="1" hangingPunct="1"/>
            <a:r>
              <a:rPr lang="en-GB" altLang="en-US" smtClean="0"/>
              <a:t>Learning outcomes</a:t>
            </a:r>
            <a:endParaRPr lang="en-US" altLang="en-US" smtClean="0"/>
          </a:p>
        </p:txBody>
      </p:sp>
      <p:sp>
        <p:nvSpPr>
          <p:cNvPr id="102403" name="Rectangle 3"/>
          <p:cNvSpPr>
            <a:spLocks noGrp="1"/>
          </p:cNvSpPr>
          <p:nvPr>
            <p:ph type="body" idx="1"/>
          </p:nvPr>
        </p:nvSpPr>
        <p:spPr/>
        <p:txBody>
          <a:bodyPr/>
          <a:lstStyle/>
          <a:p>
            <a:pPr eaLnBrk="1" hangingPunct="1"/>
            <a:r>
              <a:rPr lang="en-GB" altLang="en-US" dirty="0" smtClean="0"/>
              <a:t>Understand the exponential and logistic growth model</a:t>
            </a:r>
          </a:p>
          <a:p>
            <a:pPr eaLnBrk="1" hangingPunct="1"/>
            <a:r>
              <a:rPr lang="en-GB" altLang="en-US" dirty="0" smtClean="0"/>
              <a:t>Appreciate how to understand the qualitative outcomes of the model and how they depend on the parameters. </a:t>
            </a:r>
          </a:p>
          <a:p>
            <a:pPr eaLnBrk="1" hangingPunct="1"/>
            <a:r>
              <a:rPr lang="en-GB" altLang="en-US" dirty="0" smtClean="0"/>
              <a:t>Understand how the logistic model links to more detailed biological, e.g. </a:t>
            </a:r>
            <a:r>
              <a:rPr lang="en-GB" altLang="en-US" dirty="0" err="1" smtClean="0"/>
              <a:t>metapopulation</a:t>
            </a:r>
            <a:r>
              <a:rPr lang="en-GB" altLang="en-US" dirty="0" smtClean="0"/>
              <a:t> models</a:t>
            </a:r>
            <a:endParaRPr lang="en-US" altLang="en-US" dirty="0" smtClean="0"/>
          </a:p>
        </p:txBody>
      </p:sp>
    </p:spTree>
    <p:extLst>
      <p:ext uri="{BB962C8B-B14F-4D97-AF65-F5344CB8AC3E}">
        <p14:creationId xmlns:p14="http://schemas.microsoft.com/office/powerpoint/2010/main" val="164199429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p:cNvSpPr>
          <p:nvPr>
            <p:ph type="title"/>
          </p:nvPr>
        </p:nvSpPr>
        <p:spPr/>
        <p:txBody>
          <a:bodyPr/>
          <a:lstStyle/>
          <a:p>
            <a:pPr eaLnBrk="1" hangingPunct="1"/>
            <a:r>
              <a:rPr lang="en-GB" altLang="en-US" smtClean="0"/>
              <a:t>Rescue effect</a:t>
            </a:r>
          </a:p>
        </p:txBody>
      </p:sp>
      <p:sp>
        <p:nvSpPr>
          <p:cNvPr id="106499" name="Rectangle 3"/>
          <p:cNvSpPr>
            <a:spLocks noGrp="1"/>
          </p:cNvSpPr>
          <p:nvPr>
            <p:ph type="body" idx="1"/>
          </p:nvPr>
        </p:nvSpPr>
        <p:spPr>
          <a:xfrm>
            <a:off x="395288" y="1628775"/>
            <a:ext cx="8229600" cy="4525963"/>
          </a:xfrm>
        </p:spPr>
        <p:txBody>
          <a:bodyPr/>
          <a:lstStyle/>
          <a:p>
            <a:pPr eaLnBrk="1" hangingPunct="1"/>
            <a:r>
              <a:rPr lang="en-GB" altLang="en-US" smtClean="0"/>
              <a:t>Equilibria:</a:t>
            </a:r>
          </a:p>
          <a:p>
            <a:pPr eaLnBrk="1" hangingPunct="1"/>
            <a:endParaRPr lang="en-GB" altLang="en-US" smtClean="0"/>
          </a:p>
          <a:p>
            <a:pPr eaLnBrk="1" hangingPunct="1"/>
            <a:endParaRPr lang="en-GB" altLang="en-US" smtClean="0"/>
          </a:p>
          <a:p>
            <a:pPr eaLnBrk="1" hangingPunct="1"/>
            <a:endParaRPr lang="en-GB" altLang="en-US" smtClean="0"/>
          </a:p>
          <a:p>
            <a:pPr eaLnBrk="1" hangingPunct="1"/>
            <a:r>
              <a:rPr lang="en-GB" altLang="en-US" smtClean="0"/>
              <a:t>The last eqn is transcedental: we cannot solve it in closed form for </a:t>
            </a:r>
            <a:r>
              <a:rPr lang="en-GB" altLang="en-US" i="1" smtClean="0"/>
              <a:t>p</a:t>
            </a:r>
          </a:p>
        </p:txBody>
      </p:sp>
      <p:pic>
        <p:nvPicPr>
          <p:cNvPr id="1065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00" y="4740275"/>
            <a:ext cx="301625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6501" name="Object 4"/>
          <p:cNvGraphicFramePr>
            <a:graphicFrameLocks noChangeAspect="1"/>
          </p:cNvGraphicFramePr>
          <p:nvPr/>
        </p:nvGraphicFramePr>
        <p:xfrm>
          <a:off x="2109788" y="2101850"/>
          <a:ext cx="5486400" cy="1731963"/>
        </p:xfrm>
        <a:graphic>
          <a:graphicData uri="http://schemas.openxmlformats.org/presentationml/2006/ole">
            <mc:AlternateContent xmlns:mc="http://schemas.openxmlformats.org/markup-compatibility/2006">
              <mc:Choice xmlns:v="urn:schemas-microsoft-com:vml" Requires="v">
                <p:oleObj spid="_x0000_s29717" name="Equation" r:id="rId4" imgW="1612900" imgH="508000" progId="Equation.3">
                  <p:embed/>
                </p:oleObj>
              </mc:Choice>
              <mc:Fallback>
                <p:oleObj name="Equation" r:id="rId4" imgW="1612900" imgH="508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9788" y="2101850"/>
                        <a:ext cx="5486400" cy="173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60017079"/>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p:cNvSpPr>
          <p:nvPr>
            <p:ph type="title"/>
          </p:nvPr>
        </p:nvSpPr>
        <p:spPr/>
        <p:txBody>
          <a:bodyPr/>
          <a:lstStyle/>
          <a:p>
            <a:pPr eaLnBrk="1" hangingPunct="1"/>
            <a:r>
              <a:rPr lang="en-GB" altLang="en-US" smtClean="0"/>
              <a:t>Rescue effect</a:t>
            </a:r>
          </a:p>
        </p:txBody>
      </p:sp>
      <p:sp>
        <p:nvSpPr>
          <p:cNvPr id="107523" name="Rectangle 3"/>
          <p:cNvSpPr>
            <a:spLocks noGrp="1"/>
          </p:cNvSpPr>
          <p:nvPr>
            <p:ph type="body" idx="1"/>
          </p:nvPr>
        </p:nvSpPr>
        <p:spPr>
          <a:xfrm>
            <a:off x="395288" y="1628775"/>
            <a:ext cx="8229600" cy="4525963"/>
          </a:xfrm>
        </p:spPr>
        <p:txBody>
          <a:bodyPr/>
          <a:lstStyle/>
          <a:p>
            <a:pPr eaLnBrk="1" hangingPunct="1"/>
            <a:r>
              <a:rPr lang="en-GB" altLang="en-US" smtClean="0"/>
              <a:t>We can employ a trick here. Even though we cannot solve it for </a:t>
            </a:r>
            <a:r>
              <a:rPr lang="en-GB" altLang="en-US" i="1" smtClean="0"/>
              <a:t>p*</a:t>
            </a:r>
            <a:r>
              <a:rPr lang="en-GB" altLang="en-US" smtClean="0"/>
              <a:t>, we can solve it for </a:t>
            </a:r>
            <a:r>
              <a:rPr lang="en-GB" altLang="en-US" i="1" smtClean="0"/>
              <a:t>m</a:t>
            </a:r>
            <a:r>
              <a:rPr lang="en-GB" altLang="en-US" smtClean="0"/>
              <a:t> as </a:t>
            </a:r>
          </a:p>
          <a:p>
            <a:pPr eaLnBrk="1" hangingPunct="1"/>
            <a:endParaRPr lang="en-GB" altLang="en-US" smtClean="0"/>
          </a:p>
          <a:p>
            <a:pPr eaLnBrk="1" hangingPunct="1"/>
            <a:endParaRPr lang="en-GB" altLang="en-US" smtClean="0"/>
          </a:p>
          <a:p>
            <a:pPr eaLnBrk="1" hangingPunct="1">
              <a:buFont typeface="Arial" panose="020B0604020202020204" pitchFamily="34" charset="0"/>
              <a:buNone/>
            </a:pPr>
            <a:endParaRPr lang="en-GB" altLang="en-US" smtClean="0"/>
          </a:p>
        </p:txBody>
      </p:sp>
      <p:graphicFrame>
        <p:nvGraphicFramePr>
          <p:cNvPr id="107524" name="Object 4"/>
          <p:cNvGraphicFramePr>
            <a:graphicFrameLocks noChangeAspect="1"/>
          </p:cNvGraphicFramePr>
          <p:nvPr/>
        </p:nvGraphicFramePr>
        <p:xfrm>
          <a:off x="2700338" y="3282950"/>
          <a:ext cx="3802062" cy="1514475"/>
        </p:xfrm>
        <a:graphic>
          <a:graphicData uri="http://schemas.openxmlformats.org/presentationml/2006/ole">
            <mc:AlternateContent xmlns:mc="http://schemas.openxmlformats.org/markup-compatibility/2006">
              <mc:Choice xmlns:v="urn:schemas-microsoft-com:vml" Requires="v">
                <p:oleObj spid="_x0000_s30741" name="Equation" r:id="rId3" imgW="1117115" imgH="444307" progId="Equation.3">
                  <p:embed/>
                </p:oleObj>
              </mc:Choice>
              <mc:Fallback>
                <p:oleObj name="Equation" r:id="rId3" imgW="1117115"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3282950"/>
                        <a:ext cx="3802062" cy="151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231722735"/>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3850</TotalTime>
  <Words>3094</Words>
  <Application>Microsoft Office PowerPoint</Application>
  <PresentationFormat>On-screen Show (4:3)</PresentationFormat>
  <Paragraphs>496</Paragraphs>
  <Slides>105</Slides>
  <Notes>5</Notes>
  <HiddenSlides>3</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105</vt:i4>
      </vt:variant>
    </vt:vector>
  </HeadingPairs>
  <TitlesOfParts>
    <vt:vector size="116" baseType="lpstr">
      <vt:lpstr>Arial</vt:lpstr>
      <vt:lpstr>Calibri</vt:lpstr>
      <vt:lpstr>Calibri Light</vt:lpstr>
      <vt:lpstr>CG Times</vt:lpstr>
      <vt:lpstr>Comic Sans MS</vt:lpstr>
      <vt:lpstr>Segoe Print</vt:lpstr>
      <vt:lpstr>Symbol</vt:lpstr>
      <vt:lpstr>Times New Roman</vt:lpstr>
      <vt:lpstr>Office Theme</vt:lpstr>
      <vt:lpstr>Adobe Illustrator Artwork</vt:lpstr>
      <vt:lpstr>Microsoft Equation 3.0</vt:lpstr>
      <vt:lpstr>Qualitative behaviour of ecological models </vt:lpstr>
      <vt:lpstr>Introduction</vt:lpstr>
      <vt:lpstr>Introduction</vt:lpstr>
      <vt:lpstr>Introduction</vt:lpstr>
      <vt:lpstr>Overview</vt:lpstr>
      <vt:lpstr>Single species models, stability,  metapopulations  </vt:lpstr>
      <vt:lpstr>Outline</vt:lpstr>
      <vt:lpstr>Exponential Growth</vt:lpstr>
      <vt:lpstr>Exponential Growth</vt:lpstr>
      <vt:lpstr>PowerPoint Presentation</vt:lpstr>
      <vt:lpstr>PowerPoint Presentation</vt:lpstr>
      <vt:lpstr>Humans vs Bacteria: the growth of the human population</vt:lpstr>
      <vt:lpstr>Humans vs Bacteria:</vt:lpstr>
      <vt:lpstr>Humans vs Bacteria: Bacterial growth</vt:lpstr>
      <vt:lpstr>Bacterial Growth</vt:lpstr>
      <vt:lpstr>Humans vs Bacteria</vt:lpstr>
      <vt:lpstr>Do human and bacterial populations grow in the same way?</vt:lpstr>
      <vt:lpstr> Exponential Population Growth</vt:lpstr>
      <vt:lpstr>Exponential Growth (discrete time)</vt:lpstr>
      <vt:lpstr>Exponential growth (discrete time)</vt:lpstr>
      <vt:lpstr>Exponential Growth</vt:lpstr>
      <vt:lpstr>Exponential growth</vt:lpstr>
      <vt:lpstr>Exponential growth</vt:lpstr>
      <vt:lpstr>PowerPoint Presentation</vt:lpstr>
      <vt:lpstr>PowerPoint Presentation</vt:lpstr>
      <vt:lpstr>PowerPoint Presentation</vt:lpstr>
      <vt:lpstr>Fibonacci’s rabbits</vt:lpstr>
      <vt:lpstr>Exponential growth (continuous time)</vt:lpstr>
      <vt:lpstr>Exponential growth in continuous time</vt:lpstr>
      <vt:lpstr>Exponential growth</vt:lpstr>
      <vt:lpstr>Exponential growth</vt:lpstr>
      <vt:lpstr>Humans vs Bacteria analysed</vt:lpstr>
      <vt:lpstr>Example:  Bacterial Growth</vt:lpstr>
      <vt:lpstr>Example:  Human Population Growth</vt:lpstr>
      <vt:lpstr> Human Population Growth</vt:lpstr>
      <vt:lpstr> Growth Rate</vt:lpstr>
      <vt:lpstr>Are growth rates constant for bacteria?</vt:lpstr>
      <vt:lpstr> Are human population growth rates constant?</vt:lpstr>
      <vt:lpstr>Doubling Time</vt:lpstr>
      <vt:lpstr>Doubling Time</vt:lpstr>
      <vt:lpstr>Doubling Time</vt:lpstr>
      <vt:lpstr>Density Dependence</vt:lpstr>
      <vt:lpstr>Are growth rates constant for bacteria?</vt:lpstr>
      <vt:lpstr>Density Dependence in the Human population</vt:lpstr>
      <vt:lpstr>Density Dependence in the Human population</vt:lpstr>
      <vt:lpstr>Growth curve of yeast</vt:lpstr>
      <vt:lpstr>Growth curve of yeast</vt:lpstr>
      <vt:lpstr>Logistic Growth</vt:lpstr>
      <vt:lpstr>Logistic Growth</vt:lpstr>
      <vt:lpstr>Logistic Growth</vt:lpstr>
      <vt:lpstr>Logistic Growth</vt:lpstr>
      <vt:lpstr>Calculation of the equilibria</vt:lpstr>
      <vt:lpstr>Stability of the equilibria</vt:lpstr>
      <vt:lpstr>Stability of the equilibria</vt:lpstr>
      <vt:lpstr>Stability of the equilibria</vt:lpstr>
      <vt:lpstr>Stability of</vt:lpstr>
      <vt:lpstr>Stability of</vt:lpstr>
      <vt:lpstr>Stability of</vt:lpstr>
      <vt:lpstr>Stability of</vt:lpstr>
      <vt:lpstr>Bifurcation diagram</vt:lpstr>
      <vt:lpstr>PowerPoint Presentation</vt:lpstr>
      <vt:lpstr>Logistic growth</vt:lpstr>
      <vt:lpstr>Pair approximations </vt:lpstr>
      <vt:lpstr>Pair approximations </vt:lpstr>
      <vt:lpstr>Another example:  the metapopulation</vt:lpstr>
      <vt:lpstr>The Metapopulation Concept</vt:lpstr>
      <vt:lpstr>Metapopulation Theory</vt:lpstr>
      <vt:lpstr>PowerPoint Presentation</vt:lpstr>
      <vt:lpstr>Metapopulation Theory</vt:lpstr>
      <vt:lpstr>Metapopulation Theory</vt:lpstr>
      <vt:lpstr>Metapopulation Theory</vt:lpstr>
      <vt:lpstr>Metapopulation Theory</vt:lpstr>
      <vt:lpstr>Metapopulation Theory</vt:lpstr>
      <vt:lpstr>Metapopulation Theory</vt:lpstr>
      <vt:lpstr>Habitat destruction</vt:lpstr>
      <vt:lpstr>Habitat destruction</vt:lpstr>
      <vt:lpstr>Metapopulations</vt:lpstr>
      <vt:lpstr>The Spotted Owl Debate</vt:lpstr>
      <vt:lpstr>The Spotted Owl Debate</vt:lpstr>
      <vt:lpstr>The Spotted Owl Debate</vt:lpstr>
      <vt:lpstr>PowerPoint Presentation</vt:lpstr>
      <vt:lpstr>The Spotted Owl Debate</vt:lpstr>
      <vt:lpstr>The Spotted Owl Debate</vt:lpstr>
      <vt:lpstr>The Spotted Owl Debate</vt:lpstr>
      <vt:lpstr>The Spotted Owl Debate</vt:lpstr>
      <vt:lpstr>PowerPoint Presentation</vt:lpstr>
      <vt:lpstr>Examples of Metapopulations </vt:lpstr>
      <vt:lpstr>Examples of Metapopulations </vt:lpstr>
      <vt:lpstr>Metapopulations and carrying capacity</vt:lpstr>
      <vt:lpstr>Rescue effect</vt:lpstr>
      <vt:lpstr>Rescue effect</vt:lpstr>
      <vt:lpstr>Rescue effect</vt:lpstr>
      <vt:lpstr>Rescue effect</vt:lpstr>
      <vt:lpstr>Rescue effect</vt:lpstr>
      <vt:lpstr>Rescue effect</vt:lpstr>
      <vt:lpstr>PowerPoint Presentation</vt:lpstr>
      <vt:lpstr>Learning outcomes</vt:lpstr>
      <vt:lpstr>Rescue effect</vt:lpstr>
      <vt:lpstr>Rescue effect</vt:lpstr>
      <vt:lpstr>Rescue effect</vt:lpstr>
      <vt:lpstr>Rescue effect</vt:lpstr>
      <vt:lpstr>Rescue effect</vt:lpstr>
      <vt:lpstr>Rescue effect</vt:lpstr>
      <vt:lpstr>Fibonacci’s rabbits</vt:lpstr>
      <vt:lpstr>*Fibonacci’s rabbits, dying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Qualitative behaviour of ecological models</dc:title>
  <dc:creator>Vincent</dc:creator>
  <cp:lastModifiedBy>Vincent</cp:lastModifiedBy>
  <cp:revision>23</cp:revision>
  <dcterms:created xsi:type="dcterms:W3CDTF">2017-02-24T16:44:19Z</dcterms:created>
  <dcterms:modified xsi:type="dcterms:W3CDTF">2017-02-27T08:54:48Z</dcterms:modified>
</cp:coreProperties>
</file>